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7" r:id="rId6"/>
    <p:sldId id="262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332B2-96FA-40C8-BF11-BDCFE8B8A650}" v="32" dt="2020-03-19T19:05:4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xmlns="" id="{0CAEE116-AA9E-4DD1-ACC0-D2FFCDA001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46E09C2F-B6A8-4529-97DD-3710315CD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3D0D4-26AB-4353-B1B8-8E0C93E502D4}" type="datetimeFigureOut">
              <a:rPr lang="hu-HU" smtClean="0"/>
              <a:t>2020.03.19.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4DE74A1-15EB-4DD3-92C6-6227A3B3B9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1B1A596C-58EC-46D6-8B7B-CE2C6FE1A7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0A03-51CE-4F9C-96DA-DA92D7D9A2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157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66E52-83A8-47E8-87F8-906170C17D37}" type="datetimeFigureOut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10D45-208C-4E0C-B787-1EE97E1E6341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747164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0D45-208C-4E0C-B787-1EE97E1E634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997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0D45-208C-4E0C-B787-1EE97E1E6341}" type="slidenum">
              <a:rPr lang="hu-HU" noProof="0" smtClean="0"/>
              <a:t>2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1129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0D45-208C-4E0C-B787-1EE97E1E6341}" type="slidenum">
              <a:rPr lang="hu-HU" noProof="0" smtClean="0"/>
              <a:t>3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55137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0D45-208C-4E0C-B787-1EE97E1E6341}" type="slidenum">
              <a:rPr lang="hu-HU" noProof="0" smtClean="0"/>
              <a:t>4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7849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0D45-208C-4E0C-B787-1EE97E1E6341}" type="slidenum">
              <a:rPr lang="hu-HU" noProof="0" smtClean="0"/>
              <a:t>5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6804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049FA6-EC7E-4A95-953A-45977A9899F2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22DD9-4629-44BC-8C73-E594651AB70B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2444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22DD9-4629-44BC-8C73-E594651AB70B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5502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5F0A5B-5C33-4731-89FB-E8F85D98DE29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6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22DD9-4629-44BC-8C73-E594651AB70B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9879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22DD9-4629-44BC-8C73-E594651AB70B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3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ABFEA-5610-4C7B-ACD9-32CA8F499F32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489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7808BB-25D6-4232-A915-D40E0C182D46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183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3D2E87-CEEF-4EEF-8F6D-27BA096DD7A2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0481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46B7A-07B4-4D0B-B392-9685340118D4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1615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CC8BA5-98CC-40A1-8FAC-8669CDA6BB21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9297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022DD9-4629-44BC-8C73-E594651AB70B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319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FE90E9-C148-4465-B739-56D600FC8009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836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39326E-83B8-44AB-94CB-BAFC136788B9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021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036D45-F34A-4B80-A350-3C117A312245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6460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5CFAB0-524F-4404-8BCC-77274136C2A8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7581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CF3DD-5FA2-4B2B-A320-A20EF61D4120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4125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65022DD9-4629-44BC-8C73-E594651AB70B}" type="datetime1">
              <a:rPr lang="hu-HU" noProof="0" smtClean="0"/>
              <a:t>2020.03.19.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804257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9" name="chimes.wav"/>
          </p:stSnd>
        </p:sndAc>
      </p:transition>
    </mc:Choice>
    <mc:Fallback xmlns="">
      <p:transition spd="med">
        <p:fade/>
        <p:sndAc>
          <p:stSnd>
            <p:snd r:embed="rId20" name="chimes.wav"/>
          </p:stSnd>
        </p:sndAc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93CDDB32-E00B-4ED1-A2B4-EB989FDA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 rtlCol="0">
            <a:normAutofit/>
          </a:bodyPr>
          <a:lstStyle/>
          <a:p>
            <a:r>
              <a:rPr lang="hu-HU" sz="3700" b="1" u="sng"/>
              <a:t>ARTIKULÁCIÓS </a:t>
            </a:r>
            <a:r>
              <a:rPr lang="hu-HU" sz="3700" b="1" u="sng" err="1"/>
              <a:t>GYAKORLATok</a:t>
            </a:r>
            <a:r>
              <a:rPr lang="hu-HU" sz="3700" b="1" u="sng"/>
              <a:t>:  </a:t>
            </a:r>
            <a:endParaRPr lang="hu-HU" sz="370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3156006" cy="1564744"/>
          </a:xfrm>
        </p:spPr>
        <p:txBody>
          <a:bodyPr rtlCol="0">
            <a:normAutofit/>
          </a:bodyPr>
          <a:lstStyle/>
          <a:p>
            <a:r>
              <a:rPr lang="hu-HU" b="1" dirty="0"/>
              <a:t>(tükör előtt végzendő)</a:t>
            </a:r>
            <a:endParaRPr lang="hu-HU" dirty="0"/>
          </a:p>
        </p:txBody>
      </p:sp>
      <p:sp>
        <p:nvSpPr>
          <p:cNvPr id="92" name="Snip Diagonal Corner Rectangle 6">
            <a:extLst>
              <a:ext uri="{FF2B5EF4-FFF2-40B4-BE49-F238E27FC236}">
                <a16:creationId xmlns:a16="http://schemas.microsoft.com/office/drawing/2014/main" xmlns="" id="{B4A6ED9F-9D25-4D8F-9091-035629C05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Kép 75" descr="Képtalálatok a következőre: smile kép">
            <a:extLst>
              <a:ext uri="{FF2B5EF4-FFF2-40B4-BE49-F238E27FC236}">
                <a16:creationId xmlns:a16="http://schemas.microsoft.com/office/drawing/2014/main" xmlns="" id="{E60567C3-AAC3-4E40-BE27-89DE196C88D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217" y="1451870"/>
            <a:ext cx="5450437" cy="3624542"/>
          </a:xfrm>
          <a:prstGeom prst="rect">
            <a:avLst/>
          </a:prstGeom>
          <a:noFill/>
        </p:spPr>
      </p:pic>
      <p:grpSp>
        <p:nvGrpSpPr>
          <p:cNvPr id="93" name="Group 84">
            <a:extLst>
              <a:ext uri="{FF2B5EF4-FFF2-40B4-BE49-F238E27FC236}">
                <a16:creationId xmlns:a16="http://schemas.microsoft.com/office/drawing/2014/main" xmlns="" id="{C806AEF5-72E7-459B-82B8-FAC4B2B11C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7CE91D2-B29D-42A9-B52E-0585CF681F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82F1E409-B6E6-4438-8003-4F6EC06542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D565DE88-A888-4E8C-9A58-6D1BBFBC8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888DEF44-83E2-4342-A5CE-1A127B4EC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E7987394-7F24-4EC4-A7E2-E26699135A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6EB739D-98AA-4715-86A2-5FEC676BB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Képtalálatok a következőre: cica kép">
            <a:extLst>
              <a:ext uri="{FF2B5EF4-FFF2-40B4-BE49-F238E27FC236}">
                <a16:creationId xmlns:a16="http://schemas.microsoft.com/office/drawing/2014/main" xmlns="" id="{8A4AEDC1-8074-492D-BFE1-511D23D81B9A}"/>
              </a:ext>
            </a:extLst>
          </p:cNvPr>
          <p:cNvPicPr>
            <a:picLocks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8" b="195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Snip Single Corner Rectangle 17">
            <a:extLst>
              <a:ext uri="{FF2B5EF4-FFF2-40B4-BE49-F238E27FC236}">
                <a16:creationId xmlns:a16="http://schemas.microsoft.com/office/drawing/2014/main" xmlns="" id="{85176A02-93F2-4B63-AE64-6C8A335499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162000"/>
                  <a:satMod val="200000"/>
                  <a:lumMod val="124000"/>
                  <a:alpha val="80000"/>
                </a:schemeClr>
              </a:gs>
              <a:gs pos="100000">
                <a:schemeClr val="dk2">
                  <a:shade val="96000"/>
                  <a:hueMod val="88000"/>
                  <a:satMod val="220000"/>
                  <a:lumMod val="82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131873F-5A9E-493D-B9E8-1EC19B053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300" dirty="0"/>
              <a:t>Lefetyeli a tejet </a:t>
            </a:r>
            <a:r>
              <a:rPr lang="hu-HU" sz="3300" u="sng" dirty="0"/>
              <a:t>(lefetyelő mozgás utánzása a nyelvvel, „nyelvkanál”).</a:t>
            </a:r>
            <a:r>
              <a:rPr lang="hu-HU" sz="3300" dirty="0"/>
              <a:t> </a:t>
            </a:r>
            <a:br>
              <a:rPr lang="hu-HU" sz="3300" dirty="0"/>
            </a:br>
            <a:endParaRPr lang="hu-HU" sz="33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6892BD9-66EB-4565-9D3D-DC962C9A6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23D23F6-836F-4177-BDEE-72EB3024A5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085D431-5DB5-452D-9EC4-5643E25F2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8C6151F-5DF9-44B4-B444-F5361B9561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AFA6498-5A40-4B6D-8837-9252AE5349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8D2027E-4901-4CA0-96E5-3BEC9C643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32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9E04345-1043-4D96-ABE6-00F6ACF69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7EE1466-9BC6-4EB8-9018-C6B91A8C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1E67979-53DE-4CF0-9CA5-9AF63F673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F843DF4-BA4F-4BAE-B081-09118B7CE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27259AD-7457-460C-8758-B05705CF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E848AE48-1FE6-47D4-8196-B8BCF1FDD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xmlns="" id="{2978CC18-BD4B-4859-B59B-9DB56DF7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Születtek kismalacok a papánál, így sírnak, éhesek: </a:t>
            </a:r>
            <a:r>
              <a:rPr lang="en-US" sz="2600" u="sng"/>
              <a:t>UI-UI-UI.</a:t>
            </a:r>
            <a:r>
              <a:rPr lang="en-US" sz="2600"/>
              <a:t> </a:t>
            </a:r>
            <a:br>
              <a:rPr lang="en-US" sz="2600"/>
            </a:br>
            <a:endParaRPr lang="en-US" sz="26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4BF44CF-607D-4572-8EDD-58D34B720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D7996DF-5170-4BA8-96C6-475C63E2E9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C7AA695-E385-4E8A-90B4-0D12835EBD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44AF997-D744-4ED9-AC18-9B6C6BD997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86294F8-E647-4451-80EF-CC02DB3CB4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666D36E-7D02-4608-86CB-DF7B649EBC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nip Diagonal Corner Rectangle 12">
            <a:extLst>
              <a:ext uri="{FF2B5EF4-FFF2-40B4-BE49-F238E27FC236}">
                <a16:creationId xmlns:a16="http://schemas.microsoft.com/office/drawing/2014/main" xmlns="" id="{214C558A-0562-4149-815A-938155FD5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Képtalálatok a következőre: malacos kép">
            <a:extLst>
              <a:ext uri="{FF2B5EF4-FFF2-40B4-BE49-F238E27FC236}">
                <a16:creationId xmlns:a16="http://schemas.microsoft.com/office/drawing/2014/main" xmlns="" id="{1DE3B4BD-F72A-4095-B867-153C28A9D3D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r="1" b="24865"/>
          <a:stretch/>
        </p:blipFill>
        <p:spPr bwMode="auto">
          <a:xfrm>
            <a:off x="834934" y="854087"/>
            <a:ext cx="9290304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5428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34">
            <a:extLst>
              <a:ext uri="{FF2B5EF4-FFF2-40B4-BE49-F238E27FC236}">
                <a16:creationId xmlns:a16="http://schemas.microsoft.com/office/drawing/2014/main" xmlns="" id="{C9E04345-1043-4D96-ABE6-00F6ACF69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6">
            <a:extLst>
              <a:ext uri="{FF2B5EF4-FFF2-40B4-BE49-F238E27FC236}">
                <a16:creationId xmlns:a16="http://schemas.microsoft.com/office/drawing/2014/main" xmlns="" id="{D7EE1466-9BC6-4EB8-9018-C6B91A8C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8">
            <a:extLst>
              <a:ext uri="{FF2B5EF4-FFF2-40B4-BE49-F238E27FC236}">
                <a16:creationId xmlns:a16="http://schemas.microsoft.com/office/drawing/2014/main" xmlns="" id="{C1E67979-53DE-4CF0-9CA5-9AF63F673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40">
            <a:extLst>
              <a:ext uri="{FF2B5EF4-FFF2-40B4-BE49-F238E27FC236}">
                <a16:creationId xmlns:a16="http://schemas.microsoft.com/office/drawing/2014/main" xmlns="" id="{9F843DF4-BA4F-4BAE-B081-09118B7CE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42">
            <a:extLst>
              <a:ext uri="{FF2B5EF4-FFF2-40B4-BE49-F238E27FC236}">
                <a16:creationId xmlns:a16="http://schemas.microsoft.com/office/drawing/2014/main" xmlns="" id="{127259AD-7457-460C-8758-B05705CF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44">
            <a:extLst>
              <a:ext uri="{FF2B5EF4-FFF2-40B4-BE49-F238E27FC236}">
                <a16:creationId xmlns:a16="http://schemas.microsoft.com/office/drawing/2014/main" xmlns="" id="{71C77067-263D-4B82-B242-546EE0224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61764843-1125-4F7E-AF8F-519E21AA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3949438"/>
            <a:ext cx="9552558" cy="1443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Papa </a:t>
            </a:r>
            <a:r>
              <a:rPr lang="en-US" sz="3000" dirty="0" err="1"/>
              <a:t>főzött</a:t>
            </a:r>
            <a:r>
              <a:rPr lang="en-US" sz="3000" dirty="0"/>
              <a:t> </a:t>
            </a:r>
            <a:r>
              <a:rPr lang="en-US" sz="3000" dirty="0" err="1"/>
              <a:t>nekünk</a:t>
            </a:r>
            <a:r>
              <a:rPr lang="en-US" sz="3000" dirty="0"/>
              <a:t> </a:t>
            </a:r>
            <a:r>
              <a:rPr lang="en-US" sz="3000" dirty="0" err="1"/>
              <a:t>ebédre</a:t>
            </a:r>
            <a:r>
              <a:rPr lang="en-US" sz="3000" dirty="0"/>
              <a:t> </a:t>
            </a:r>
            <a:r>
              <a:rPr lang="en-US" sz="3000" dirty="0" err="1"/>
              <a:t>gombócot</a:t>
            </a:r>
            <a:r>
              <a:rPr lang="en-US" sz="3000" dirty="0"/>
              <a:t>, </a:t>
            </a:r>
            <a:r>
              <a:rPr lang="en-US" sz="3000" dirty="0" err="1"/>
              <a:t>megettük</a:t>
            </a:r>
            <a:r>
              <a:rPr lang="en-US" sz="3000" dirty="0"/>
              <a:t> </a:t>
            </a:r>
            <a:r>
              <a:rPr lang="en-US" sz="3000" u="sng" dirty="0"/>
              <a:t>(</a:t>
            </a:r>
            <a:r>
              <a:rPr lang="en-US" sz="3000" u="sng" dirty="0" err="1"/>
              <a:t>nyelv</a:t>
            </a:r>
            <a:r>
              <a:rPr lang="en-US" sz="3000" u="sng" dirty="0"/>
              <a:t> </a:t>
            </a:r>
            <a:r>
              <a:rPr lang="en-US" sz="3000" u="sng" dirty="0" err="1"/>
              <a:t>mozgatása</a:t>
            </a:r>
            <a:r>
              <a:rPr lang="en-US" sz="3000" u="sng" dirty="0"/>
              <a:t> </a:t>
            </a:r>
            <a:r>
              <a:rPr lang="en-US" sz="3000" u="sng" dirty="0" err="1"/>
              <a:t>szájtéren</a:t>
            </a:r>
            <a:r>
              <a:rPr lang="en-US" sz="3000" u="sng" dirty="0"/>
              <a:t> </a:t>
            </a:r>
            <a:r>
              <a:rPr lang="en-US" sz="3000" u="sng" dirty="0" err="1"/>
              <a:t>belül</a:t>
            </a:r>
            <a:r>
              <a:rPr lang="en-US" sz="3000" u="sng" dirty="0"/>
              <a:t>, a </a:t>
            </a:r>
            <a:r>
              <a:rPr lang="en-US" sz="3000" u="sng" dirty="0" err="1"/>
              <a:t>nyelvünk</a:t>
            </a:r>
            <a:r>
              <a:rPr lang="en-US" sz="3000" u="sng" dirty="0"/>
              <a:t> a </a:t>
            </a:r>
            <a:r>
              <a:rPr lang="en-US" sz="3000" u="sng" dirty="0" err="1"/>
              <a:t>gombóc</a:t>
            </a:r>
            <a:r>
              <a:rPr lang="hu-HU" sz="3000" u="sng"/>
              <a:t>).</a:t>
            </a:r>
            <a:r>
              <a:rPr lang="en-US" sz="3000" u="sng"/>
              <a:t> </a:t>
            </a:r>
            <a:endParaRPr lang="en-US" sz="3000" dirty="0"/>
          </a:p>
        </p:txBody>
      </p:sp>
      <p:pic>
        <p:nvPicPr>
          <p:cNvPr id="6" name="Kép helye 5" descr="Nutellás gombóc recept foto">
            <a:extLst>
              <a:ext uri="{FF2B5EF4-FFF2-40B4-BE49-F238E27FC236}">
                <a16:creationId xmlns:a16="http://schemas.microsoft.com/office/drawing/2014/main" xmlns="" id="{80C26163-7702-4364-936C-EC1483D0F60F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r="-3" b="22666"/>
          <a:stretch/>
        </p:blipFill>
        <p:spPr bwMode="auto">
          <a:xfrm>
            <a:off x="684211" y="804672"/>
            <a:ext cx="7543799" cy="2917756"/>
          </a:xfrm>
          <a:custGeom>
            <a:avLst/>
            <a:gdLst/>
            <a:ahLst/>
            <a:cxnLst/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DA577300-6802-4565-9AD6-288671A73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94FDDCFE-D217-4AA0-8342-62C967393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108F84B7-B766-4CEC-AD06-BE1C4353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B7943FB-396C-4443-9317-FEC537E24C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A9EE5A1-E778-442C-ADC7-992DC2C113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796E26D-4938-4BCD-845E-DE5243888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8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9E04345-1043-4D96-ABE6-00F6ACF69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D7EE1466-9BC6-4EB8-9018-C6B91A8C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1E67979-53DE-4CF0-9CA5-9AF63F673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F843DF4-BA4F-4BAE-B081-09118B7CE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127259AD-7457-460C-8758-B05705CF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FCEE9B67-9938-421E-9567-2C9C94D24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57D84027-7761-4A7F-972A-BC7EBC1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err="1"/>
              <a:t>Ebéd</a:t>
            </a:r>
            <a:r>
              <a:rPr lang="en-US" sz="3000" dirty="0"/>
              <a:t> </a:t>
            </a:r>
            <a:r>
              <a:rPr lang="en-US" sz="3000" dirty="0" err="1"/>
              <a:t>után</a:t>
            </a:r>
            <a:r>
              <a:rPr lang="en-US" sz="3000" dirty="0"/>
              <a:t> </a:t>
            </a:r>
            <a:r>
              <a:rPr lang="en-US" sz="3000" dirty="0" err="1"/>
              <a:t>elköszöntünk</a:t>
            </a:r>
            <a:r>
              <a:rPr lang="en-US" sz="3000" dirty="0"/>
              <a:t>, </a:t>
            </a:r>
            <a:r>
              <a:rPr lang="en-US" sz="3000" u="sng" dirty="0"/>
              <a:t>PÁ-PÁ (</a:t>
            </a:r>
            <a:r>
              <a:rPr lang="en-US" sz="3000" u="sng" dirty="0" err="1"/>
              <a:t>integetünk</a:t>
            </a:r>
            <a:r>
              <a:rPr lang="en-US" sz="3000" u="sng" dirty="0"/>
              <a:t> a </a:t>
            </a:r>
            <a:r>
              <a:rPr lang="en-US" sz="3000" u="sng" dirty="0" err="1"/>
              <a:t>kezünkkel</a:t>
            </a:r>
            <a:r>
              <a:rPr lang="en-US" sz="3000" u="sng" dirty="0"/>
              <a:t>)</a:t>
            </a:r>
            <a:r>
              <a:rPr lang="en-US" sz="3000" dirty="0"/>
              <a:t> </a:t>
            </a:r>
            <a:r>
              <a:rPr lang="en-US" sz="3000" dirty="0" err="1"/>
              <a:t>és</a:t>
            </a:r>
            <a:r>
              <a:rPr lang="en-US" sz="3000" dirty="0"/>
              <a:t> </a:t>
            </a:r>
            <a:r>
              <a:rPr lang="en-US" sz="3000" dirty="0" err="1"/>
              <a:t>hazamentünk</a:t>
            </a:r>
            <a:r>
              <a:rPr lang="en-US" sz="3000" dirty="0"/>
              <a:t>: </a:t>
            </a:r>
            <a:r>
              <a:rPr lang="en-US" sz="3000" u="sng" dirty="0"/>
              <a:t>TIPP-TOPP-TIPP-TOPP (</a:t>
            </a:r>
            <a:r>
              <a:rPr lang="en-US" sz="3000" u="sng" dirty="0" err="1"/>
              <a:t>topogás</a:t>
            </a:r>
            <a:r>
              <a:rPr lang="en-US" sz="3000" u="sng" dirty="0"/>
              <a:t> a </a:t>
            </a:r>
            <a:r>
              <a:rPr lang="en-US" sz="3000" u="sng" dirty="0" err="1"/>
              <a:t>lábunkkal</a:t>
            </a:r>
            <a:r>
              <a:rPr lang="en-US" sz="3000" u="sng" dirty="0"/>
              <a:t>). 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7170" name="Picture 2" descr="Képtalálatok a következőre: integetés">
            <a:extLst>
              <a:ext uri="{FF2B5EF4-FFF2-40B4-BE49-F238E27FC236}">
                <a16:creationId xmlns:a16="http://schemas.microsoft.com/office/drawing/2014/main" xmlns="" id="{8A11E304-AF11-4107-B0E6-160B20B74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r="2546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130AC028-10AD-4428-B3C2-64DB5FAA4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4B41C67-F870-46F6-8ECA-541261FF18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CF2CBCCC-0A55-4E16-9F19-0E93B4492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B83D073-0698-43F0-97F3-4AD7AA2EF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09C3D866-FAD0-4C22-A662-BE3EA905FF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643185A9-A762-4C2F-9D01-EEB6F344A2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51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FC21D6F-F1DC-4D97-98EF-2D5AEE5934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D1287EB-8679-44C2-98EB-76E3437F3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EB8FA5D-B9B3-4627-B544-CDCF52754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D4A8B3C-3BB5-4D9A-81A3-FD8ED0892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8FA0702-C0EC-4C0F-AC50-F23C4991F5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E69CE9BB-46C8-42C8-8DA3-9373E9C20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836" y="2348442"/>
            <a:ext cx="4651373" cy="1981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u-HU" sz="3400" dirty="0"/>
              <a:t/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en-US" sz="3400" dirty="0" err="1"/>
              <a:t>Autóval</a:t>
            </a:r>
            <a:r>
              <a:rPr lang="en-US" sz="3400" dirty="0"/>
              <a:t> </a:t>
            </a:r>
            <a:r>
              <a:rPr lang="en-US" sz="3400" dirty="0" err="1"/>
              <a:t>mentünk</a:t>
            </a:r>
            <a:r>
              <a:rPr lang="en-US" sz="3400" dirty="0"/>
              <a:t> a </a:t>
            </a:r>
            <a:r>
              <a:rPr lang="en-US" sz="3400" dirty="0" err="1"/>
              <a:t>nagypapához</a:t>
            </a:r>
            <a:r>
              <a:rPr lang="en-US" sz="3400" dirty="0"/>
              <a:t>: </a:t>
            </a:r>
            <a:r>
              <a:rPr lang="hu-HU" sz="3400" dirty="0"/>
              <a:t/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en-US" sz="3400" u="sng" dirty="0"/>
              <a:t>BRRRRRRRRRRRRRRR (</a:t>
            </a:r>
            <a:r>
              <a:rPr lang="en-US" sz="3400" u="sng" dirty="0" err="1"/>
              <a:t>ajakberregés</a:t>
            </a:r>
            <a:r>
              <a:rPr lang="en-US" sz="3400" u="sng" dirty="0"/>
              <a:t>).</a:t>
            </a:r>
            <a:r>
              <a:rPr lang="en-US" sz="3400" dirty="0"/>
              <a:t>   </a:t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12" name="Kép 11" descr="Rajz, Zöld Autó, Gyermek Autó, A Gyerekek Design, Zöld">
            <a:extLst>
              <a:ext uri="{FF2B5EF4-FFF2-40B4-BE49-F238E27FC236}">
                <a16:creationId xmlns:a16="http://schemas.microsoft.com/office/drawing/2014/main" xmlns="" id="{544A8FD6-533F-4E28-89F8-C84EFC1E1F4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33" y="819150"/>
            <a:ext cx="5697017" cy="3473661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F35F214-A597-4748-B5F0-44235910F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5D5CC77-50DC-4CFB-B4AC-B01A5EAC3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1D37E395-976D-4C4E-B426-213CD32DD1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CF1FBAD-CD62-4051-A168-9304FB6BB9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860D12F-1393-4047-BA8E-E727DF5E9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D187C14-0D67-4DD6-810E-C91EF08E0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01-new_york_jazz_lounge-relaxing_music">
            <a:hlinkClick r:id="" action="ppaction://media"/>
            <a:extLst>
              <a:ext uri="{FF2B5EF4-FFF2-40B4-BE49-F238E27FC236}">
                <a16:creationId xmlns:a16="http://schemas.microsoft.com/office/drawing/2014/main" xmlns="" id="{B49E2B74-4986-49D7-89F2-BB6ED2E35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8622" y="6309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5" name="chimes.wav"/>
          </p:stSnd>
        </p:sndAc>
      </p:transition>
    </mc:Choice>
    <mc:Fallback xmlns="">
      <p:transition spd="med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9E04345-1043-4D96-ABE6-00F6ACF69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7EE1466-9BC6-4EB8-9018-C6B91A8C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1E67979-53DE-4CF0-9CA5-9AF63F673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F843DF4-BA4F-4BAE-B081-09118B7CE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27259AD-7457-460C-8758-B05705CF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8880D991-1948-4BAE-99B0-BFC9B9F61D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D0A9EB94-672D-42A1-9E8A-D506D932394A}"/>
              </a:ext>
            </a:extLst>
          </p:cNvPr>
          <p:cNvSpPr/>
          <p:nvPr/>
        </p:nvSpPr>
        <p:spPr>
          <a:xfrm>
            <a:off x="684213" y="685799"/>
            <a:ext cx="4781147" cy="297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Amikor odaértünk, kopogtunk az ajtón: </a:t>
            </a:r>
          </a:p>
        </p:txBody>
      </p:sp>
      <p:pic>
        <p:nvPicPr>
          <p:cNvPr id="22" name="Kép 21" descr="Képtalálatok a következőre: kopogás kép">
            <a:extLst>
              <a:ext uri="{FF2B5EF4-FFF2-40B4-BE49-F238E27FC236}">
                <a16:creationId xmlns:a16="http://schemas.microsoft.com/office/drawing/2014/main" xmlns="" id="{9D02910E-D92D-4075-8591-C2FE79C6BF1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D2B6525-99E4-4F72-AA2B-7C8931764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6E78F66-28F3-4763-9376-7D4B9324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E3EB9D1-BE12-4516-BDA2-E061984E9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7A1A81E9-D83E-4717-8FF2-EF81C223D9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428B5B5-A56A-4073-A2B5-9473015EA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D229B29-1970-4B4B-B084-A1BCAD18B8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ACF5DC95-DD05-4682-AF42-671BB5B4D131}"/>
              </a:ext>
            </a:extLst>
          </p:cNvPr>
          <p:cNvSpPr/>
          <p:nvPr/>
        </p:nvSpPr>
        <p:spPr>
          <a:xfrm>
            <a:off x="1382523" y="5483166"/>
            <a:ext cx="4719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dirty="0">
                <a:latin typeface="Century Gothic" panose="020B0502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(KOPOGUNK AZ ASZTALON, TÜKRÖN)</a:t>
            </a:r>
            <a:endParaRPr lang="hu-HU" sz="2000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xmlns="" id="{F55A4F95-A4BE-41AE-8BCA-F6738AA33213}"/>
              </a:ext>
            </a:extLst>
          </p:cNvPr>
          <p:cNvSpPr/>
          <p:nvPr/>
        </p:nvSpPr>
        <p:spPr>
          <a:xfrm>
            <a:off x="325529" y="4971387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u="sng" dirty="0">
                <a:latin typeface="Century Gothic" panose="020B0502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KIPP-KOPP,</a:t>
            </a:r>
            <a:r>
              <a:rPr lang="hu-HU" sz="2400" dirty="0">
                <a:latin typeface="Century Gothic" panose="020B0502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9E04345-1043-4D96-ABE6-00F6ACF69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7EE1466-9BC6-4EB8-9018-C6B91A8C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C1E67979-53DE-4CF0-9CA5-9AF63F673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F843DF4-BA4F-4BAE-B081-09118B7CE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27259AD-7457-460C-8758-B05705CF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xmlns="" id="{66636809-3F8B-47DD-A379-B1C5ECE17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toppantottunk a lábunkkal: </a:t>
            </a:r>
            <a:br>
              <a:rPr lang="en-US" sz="3400"/>
            </a:br>
            <a:r>
              <a:rPr lang="en-US" sz="3400"/>
              <a:t/>
            </a:r>
            <a:br>
              <a:rPr lang="en-US" sz="3400"/>
            </a:br>
            <a:r>
              <a:rPr lang="en-US" sz="3400" u="sng"/>
              <a:t>TIPP-TOPP (toppantunk a lábunkkal).</a:t>
            </a:r>
            <a:r>
              <a:rPr lang="en-US" sz="3400"/>
              <a:t> </a:t>
            </a:r>
          </a:p>
        </p:txBody>
      </p:sp>
      <p:sp>
        <p:nvSpPr>
          <p:cNvPr id="69" name="Snip Diagonal Corner Rectangle 6">
            <a:extLst>
              <a:ext uri="{FF2B5EF4-FFF2-40B4-BE49-F238E27FC236}">
                <a16:creationId xmlns:a16="http://schemas.microsoft.com/office/drawing/2014/main" xmlns="" id="{681BEBA3-7D46-4536-ADF6-B991CF616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Kép 29" descr="Képtalálatok a következőre: cipőtalp kép">
            <a:extLst>
              <a:ext uri="{FF2B5EF4-FFF2-40B4-BE49-F238E27FC236}">
                <a16:creationId xmlns:a16="http://schemas.microsoft.com/office/drawing/2014/main" xmlns="" id="{3A28811A-338C-4559-A2B4-8549FE4A9DC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1" r="3460"/>
          <a:stretch/>
        </p:blipFill>
        <p:spPr bwMode="auto"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9BF16551-D19C-4721-B946-C83EF9AD5D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680F65F-4BC4-45B2-B3BE-0720044C2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7E03B76-AD69-478E-97A9-B4D954590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62A6A871-1C8D-45D7-A9AE-80A07DD6F2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62DC79E-659F-4033-82AA-D3E62C8FE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2B645FB0-C8DF-41DF-8E28-E362DB08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3CDDB32-E00B-4ED1-A2B4-EB989FDA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1331" y="887373"/>
            <a:ext cx="4402115" cy="3028983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/>
              <a:t>Nagypapa ült a hintaszékében és pipázott: </a:t>
            </a:r>
            <a:br>
              <a:rPr lang="hu-HU" sz="3700"/>
            </a:br>
            <a:r>
              <a:rPr lang="hu-HU" sz="3700"/>
              <a:t/>
            </a:r>
            <a:br>
              <a:rPr lang="hu-HU" sz="3700"/>
            </a:br>
            <a:r>
              <a:rPr lang="hu-HU" sz="3700" u="sng"/>
              <a:t>PH,PH, PH…</a:t>
            </a:r>
            <a:endParaRPr lang="hu-HU" sz="3700" dirty="0"/>
          </a:p>
        </p:txBody>
      </p:sp>
      <p:sp>
        <p:nvSpPr>
          <p:cNvPr id="20" name="Snip Diagonal Corner Rectangle 6">
            <a:extLst>
              <a:ext uri="{FF2B5EF4-FFF2-40B4-BE49-F238E27FC236}">
                <a16:creationId xmlns:a16="http://schemas.microsoft.com/office/drawing/2014/main" xmlns="" id="{B4A6ED9F-9D25-4D8F-9091-035629C05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ép 12" descr="Képtalálatok a következőre: pipa kép">
            <a:extLst>
              <a:ext uri="{FF2B5EF4-FFF2-40B4-BE49-F238E27FC236}">
                <a16:creationId xmlns:a16="http://schemas.microsoft.com/office/drawing/2014/main" xmlns="" id="{BC3CC7CC-5497-4AAB-819C-439A3BFAA2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354" y="1097060"/>
            <a:ext cx="4334162" cy="4334162"/>
          </a:xfrm>
          <a:prstGeom prst="rect">
            <a:avLst/>
          </a:prstGeom>
          <a:noFill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806AEF5-72E7-459B-82B8-FAC4B2B11C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7CE91D2-B29D-42A9-B52E-0585CF681F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2F1E409-B6E6-4438-8003-4F6EC06542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565DE88-A888-4E8C-9A58-6D1BBFBC8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88DEF44-83E2-4342-A5CE-1A127B4EC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987394-7F24-4EC4-A7E2-E26699135A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172BF51-9D2E-4322-801B-86070ECDF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F8AC5BE-6494-4D94-9E22-79CF709046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72CD643-91DF-4C94-85AE-18E922C82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E6377B3-0F98-4BE7-B56E-4A8453ED9F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132C31F-27AF-45E2-842A-74EE51FD8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E6AA719F-D62D-411D-A9B3-3C0012C2B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DC5E920-DBCA-49D5-831F-220107B7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Adtunk</a:t>
            </a:r>
            <a:r>
              <a:rPr lang="en-US" sz="4100" dirty="0"/>
              <a:t> </a:t>
            </a:r>
            <a:r>
              <a:rPr lang="en-US" sz="4100" dirty="0" err="1"/>
              <a:t>neki</a:t>
            </a:r>
            <a:r>
              <a:rPr lang="en-US" sz="4100" dirty="0"/>
              <a:t> </a:t>
            </a:r>
            <a:r>
              <a:rPr lang="en-US" sz="4100" dirty="0" err="1"/>
              <a:t>puszit</a:t>
            </a:r>
            <a:r>
              <a:rPr lang="en-US" sz="4100" dirty="0"/>
              <a:t>: </a:t>
            </a:r>
            <a:r>
              <a:rPr lang="hu-HU" sz="4100" dirty="0"/>
              <a:t/>
            </a:r>
            <a:br>
              <a:rPr lang="hu-HU" sz="4100" dirty="0"/>
            </a:br>
            <a:r>
              <a:rPr lang="hu-HU" sz="4100" dirty="0"/>
              <a:t/>
            </a:r>
            <a:br>
              <a:rPr lang="hu-HU" sz="4100" dirty="0"/>
            </a:br>
            <a:r>
              <a:rPr lang="en-US" sz="4100" dirty="0"/>
              <a:t>(</a:t>
            </a:r>
            <a:r>
              <a:rPr lang="en-US" sz="4100" u="sng" dirty="0"/>
              <a:t>2 </a:t>
            </a:r>
            <a:r>
              <a:rPr lang="en-US" sz="4100" u="sng" dirty="0" err="1"/>
              <a:t>puszi</a:t>
            </a:r>
            <a:r>
              <a:rPr lang="en-US" sz="4100" u="sng" dirty="0"/>
              <a:t> </a:t>
            </a:r>
            <a:r>
              <a:rPr lang="en-US" sz="4100" u="sng" dirty="0" err="1"/>
              <a:t>adása</a:t>
            </a:r>
            <a:r>
              <a:rPr lang="en-US" sz="4100" u="sng" dirty="0"/>
              <a:t>).</a:t>
            </a:r>
            <a:r>
              <a:rPr lang="en-US" sz="4100" dirty="0"/>
              <a:t/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xmlns="" id="{A9CD43C4-40C4-4C99-B071-8160FB4FD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 25">
            <a:extLst>
              <a:ext uri="{FF2B5EF4-FFF2-40B4-BE49-F238E27FC236}">
                <a16:creationId xmlns:a16="http://schemas.microsoft.com/office/drawing/2014/main" xmlns="" id="{854322BB-2339-48C3-8382-D56563C0A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073" y="794540"/>
            <a:ext cx="3311118" cy="1693722"/>
          </a:xfrm>
          <a:custGeom>
            <a:avLst/>
            <a:gdLst>
              <a:gd name="connsiteX0" fmla="*/ 534609 w 3311118"/>
              <a:gd name="connsiteY0" fmla="*/ 0 h 1693722"/>
              <a:gd name="connsiteX1" fmla="*/ 3311118 w 3311118"/>
              <a:gd name="connsiteY1" fmla="*/ 0 h 1693722"/>
              <a:gd name="connsiteX2" fmla="*/ 3311118 w 3311118"/>
              <a:gd name="connsiteY2" fmla="*/ 1693722 h 1693722"/>
              <a:gd name="connsiteX3" fmla="*/ 0 w 3311118"/>
              <a:gd name="connsiteY3" fmla="*/ 1693722 h 1693722"/>
              <a:gd name="connsiteX4" fmla="*/ 0 w 3311118"/>
              <a:gd name="connsiteY4" fmla="*/ 534609 h 169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118" h="1693722">
                <a:moveTo>
                  <a:pt x="534609" y="0"/>
                </a:moveTo>
                <a:lnTo>
                  <a:pt x="3311118" y="0"/>
                </a:lnTo>
                <a:lnTo>
                  <a:pt x="3311118" y="1693722"/>
                </a:lnTo>
                <a:lnTo>
                  <a:pt x="0" y="1693722"/>
                </a:lnTo>
                <a:lnTo>
                  <a:pt x="0" y="534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Képtalálatok a következőre: puszi kép">
            <a:extLst>
              <a:ext uri="{FF2B5EF4-FFF2-40B4-BE49-F238E27FC236}">
                <a16:creationId xmlns:a16="http://schemas.microsoft.com/office/drawing/2014/main" xmlns="" id="{8EF711C7-3BFA-4B0C-A15F-5271A73027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53" y="2618147"/>
            <a:ext cx="3124019" cy="3124019"/>
          </a:xfrm>
          <a:prstGeom prst="rect">
            <a:avLst/>
          </a:prstGeom>
          <a:noFill/>
        </p:spPr>
      </p:pic>
      <p:pic>
        <p:nvPicPr>
          <p:cNvPr id="4" name="Tartalom helye 3" descr="Képtalálatok a következőre: puszi kép">
            <a:extLst>
              <a:ext uri="{FF2B5EF4-FFF2-40B4-BE49-F238E27FC236}">
                <a16:creationId xmlns:a16="http://schemas.microsoft.com/office/drawing/2014/main" xmlns="" id="{1FA20912-2F63-4F30-8857-C2CBB37430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579" y="1017800"/>
            <a:ext cx="2790846" cy="2790846"/>
          </a:xfrm>
          <a:prstGeom prst="rect">
            <a:avLst/>
          </a:prstGeom>
          <a:noFill/>
        </p:spPr>
      </p:pic>
      <p:sp useBgFill="1">
        <p:nvSpPr>
          <p:cNvPr id="26" name="Freeform 28">
            <a:extLst>
              <a:ext uri="{FF2B5EF4-FFF2-40B4-BE49-F238E27FC236}">
                <a16:creationId xmlns:a16="http://schemas.microsoft.com/office/drawing/2014/main" xmlns="" id="{96EE075C-F508-4B14-85EB-5FF594319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53579" y="4164226"/>
            <a:ext cx="2790845" cy="1577939"/>
          </a:xfrm>
          <a:custGeom>
            <a:avLst/>
            <a:gdLst>
              <a:gd name="connsiteX0" fmla="*/ 0 w 2790845"/>
              <a:gd name="connsiteY0" fmla="*/ 0 h 1577939"/>
              <a:gd name="connsiteX1" fmla="*/ 2790845 w 2790845"/>
              <a:gd name="connsiteY1" fmla="*/ 0 h 1577939"/>
              <a:gd name="connsiteX2" fmla="*/ 2790845 w 2790845"/>
              <a:gd name="connsiteY2" fmla="*/ 1043331 h 1577939"/>
              <a:gd name="connsiteX3" fmla="*/ 2256237 w 2790845"/>
              <a:gd name="connsiteY3" fmla="*/ 1577939 h 1577939"/>
              <a:gd name="connsiteX4" fmla="*/ 0 w 2790845"/>
              <a:gd name="connsiteY4" fmla="*/ 1577939 h 157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845" h="1577939">
                <a:moveTo>
                  <a:pt x="0" y="0"/>
                </a:moveTo>
                <a:lnTo>
                  <a:pt x="2790845" y="0"/>
                </a:lnTo>
                <a:lnTo>
                  <a:pt x="2790845" y="1043331"/>
                </a:lnTo>
                <a:lnTo>
                  <a:pt x="2256237" y="1577939"/>
                </a:lnTo>
                <a:lnTo>
                  <a:pt x="0" y="1577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5D091FC-DA03-4C4E-AA1D-2A1BF4C00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ACAE5DC-FB0A-472F-ADB9-F90D182DB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9BC3792-6F1F-477B-BBFD-1FD253A9C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4CBA159-8126-4AFB-9A2D-0C5BC9CF7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C56293A-1267-4476-A1BC-43A519744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4BD7108-DCE4-482F-8F1D-5A96C1E228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07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9E04345-1043-4D96-ABE6-00F6ACF69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7EE1466-9BC6-4EB8-9018-C6B91A8C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1E67979-53DE-4CF0-9CA5-9AF63F673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F843DF4-BA4F-4BAE-B081-09118B7CE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27259AD-7457-460C-8758-B05705CF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6FF5311F-8E7B-4C66-83B4-83F23B6CE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Képtalálatok a következőre: kutya kép">
            <a:extLst>
              <a:ext uri="{FF2B5EF4-FFF2-40B4-BE49-F238E27FC236}">
                <a16:creationId xmlns:a16="http://schemas.microsoft.com/office/drawing/2014/main" xmlns="" id="{A811FFBE-F7EF-4991-9838-D4899535E41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-17983" y="10"/>
            <a:ext cx="12191980" cy="6857990"/>
          </a:xfrm>
          <a:prstGeom prst="rect">
            <a:avLst/>
          </a:prstGeom>
          <a:noFill/>
        </p:spPr>
      </p:pic>
      <p:sp>
        <p:nvSpPr>
          <p:cNvPr id="28" name="Snip Diagonal Corner Rectangle 6">
            <a:extLst>
              <a:ext uri="{FF2B5EF4-FFF2-40B4-BE49-F238E27FC236}">
                <a16:creationId xmlns:a16="http://schemas.microsoft.com/office/drawing/2014/main" xmlns="" id="{009BD8DA-7E0F-4DAE-BA69-8EE333C2BA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10000">
                <a:schemeClr val="dk2">
                  <a:tint val="97000"/>
                  <a:hueMod val="162000"/>
                  <a:satMod val="200000"/>
                  <a:lumMod val="124000"/>
                  <a:alpha val="80000"/>
                </a:schemeClr>
              </a:gs>
              <a:gs pos="100000">
                <a:schemeClr val="dk2">
                  <a:shade val="96000"/>
                  <a:hueMod val="88000"/>
                  <a:satMod val="220000"/>
                  <a:lumMod val="82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3A1BA7E7-B298-41EB-A07A-F8524353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5" y="81193"/>
            <a:ext cx="8820376" cy="2466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Papának</a:t>
            </a:r>
            <a:r>
              <a:rPr lang="en-US" sz="4100" dirty="0"/>
              <a:t> </a:t>
            </a:r>
            <a:r>
              <a:rPr lang="en-US" sz="4100" dirty="0" err="1"/>
              <a:t>sok</a:t>
            </a:r>
            <a:r>
              <a:rPr lang="en-US" sz="4100" dirty="0"/>
              <a:t> </a:t>
            </a:r>
            <a:r>
              <a:rPr lang="en-US" sz="4100" dirty="0" err="1"/>
              <a:t>állata</a:t>
            </a:r>
            <a:r>
              <a:rPr lang="en-US" sz="4100" dirty="0"/>
              <a:t> van</a:t>
            </a:r>
            <a:r>
              <a:rPr lang="hu-HU" sz="4100" dirty="0"/>
              <a:t>,</a:t>
            </a:r>
            <a:r>
              <a:rPr lang="en-US" sz="4100" dirty="0"/>
              <a:t> </a:t>
            </a:r>
            <a:r>
              <a:rPr lang="hu-HU" sz="4100" dirty="0"/>
              <a:t/>
            </a:r>
            <a:br>
              <a:rPr lang="hu-HU" sz="4100" dirty="0"/>
            </a:br>
            <a:r>
              <a:rPr lang="hu-HU" sz="4100" dirty="0"/>
              <a:t/>
            </a:r>
            <a:br>
              <a:rPr lang="hu-HU" sz="4100" dirty="0"/>
            </a:br>
            <a:r>
              <a:rPr lang="en-US" sz="4100" dirty="0"/>
              <a:t>van </a:t>
            </a:r>
            <a:r>
              <a:rPr lang="en-US" sz="4100" dirty="0" err="1"/>
              <a:t>kutyusa</a:t>
            </a:r>
            <a:r>
              <a:rPr lang="en-US" sz="4100" dirty="0"/>
              <a:t>: </a:t>
            </a:r>
            <a:r>
              <a:rPr lang="en-US" sz="4100" u="sng" dirty="0"/>
              <a:t>VAU-VAU-VAU.</a:t>
            </a:r>
            <a:r>
              <a:rPr lang="en-US" sz="4100" dirty="0"/>
              <a:t/>
            </a:r>
            <a:br>
              <a:rPr lang="en-US" sz="4100" dirty="0"/>
            </a:br>
            <a:endParaRPr lang="en-US" sz="41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74F0DBB-A51D-48B5-A3E6-CFB79A009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2E90E5C4-3E92-487E-943D-CD7EA26E4C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51DE700-6555-4BD7-A04B-632D0705E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1F473C7-600A-4968-8374-D1B111FBE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0C38A44-E4A5-46D8-A813-2D7AF59A52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0849A656-3FC3-4581-BEBD-FF8A8AC6C4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90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E04345-1043-4D96-ABE6-00F6ACF69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7EE1466-9BC6-4EB8-9018-C6B91A8C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1E67979-53DE-4CF0-9CA5-9AF63F673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F843DF4-BA4F-4BAE-B081-09118B7CE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27259AD-7457-460C-8758-B05705CF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Képtalálatok a következőre: kutya kép">
            <a:extLst>
              <a:ext uri="{FF2B5EF4-FFF2-40B4-BE49-F238E27FC236}">
                <a16:creationId xmlns:a16="http://schemas.microsoft.com/office/drawing/2014/main" xmlns="" id="{C940D298-C747-4C1F-9299-DDBAB02A5C2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12170" y="10"/>
            <a:ext cx="12192000" cy="6857990"/>
          </a:xfrm>
          <a:prstGeom prst="rect">
            <a:avLst/>
          </a:prstGeom>
          <a:noFill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ACADDD85-CB97-4666-A3B6-4D28DE4D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629149"/>
            <a:ext cx="11620500" cy="20383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/>
              <a:t>Csóválja</a:t>
            </a:r>
            <a:r>
              <a:rPr lang="en-US" sz="4100" dirty="0"/>
              <a:t> a </a:t>
            </a:r>
            <a:r>
              <a:rPr lang="en-US" sz="4100" dirty="0" err="1"/>
              <a:t>farkát</a:t>
            </a:r>
            <a:r>
              <a:rPr lang="en-US" sz="4100" dirty="0"/>
              <a:t>: </a:t>
            </a:r>
            <a:r>
              <a:rPr lang="en-US" sz="4100" u="sng" dirty="0"/>
              <a:t>(</a:t>
            </a:r>
            <a:r>
              <a:rPr lang="en-US" sz="4100" u="sng" dirty="0" err="1"/>
              <a:t>nyelv</a:t>
            </a:r>
            <a:r>
              <a:rPr lang="en-US" sz="4100" u="sng" dirty="0"/>
              <a:t> </a:t>
            </a:r>
            <a:r>
              <a:rPr lang="en-US" sz="4100" u="sng" dirty="0" err="1"/>
              <a:t>jobbra-balra</a:t>
            </a:r>
            <a:r>
              <a:rPr lang="en-US" sz="4100" u="sng" dirty="0"/>
              <a:t> </a:t>
            </a:r>
            <a:r>
              <a:rPr lang="en-US" sz="4100" u="sng" dirty="0" err="1"/>
              <a:t>mozgatása</a:t>
            </a:r>
            <a:r>
              <a:rPr lang="en-US" sz="4100" u="sng" dirty="0"/>
              <a:t>,</a:t>
            </a:r>
            <a:r>
              <a:rPr lang="hu-HU" sz="4100" u="sng" dirty="0"/>
              <a:t> </a:t>
            </a:r>
            <a:r>
              <a:rPr lang="en-US" sz="4100" u="sng" dirty="0"/>
              <a:t>„</a:t>
            </a:r>
            <a:r>
              <a:rPr lang="en-US" sz="4100" u="sng" dirty="0" err="1"/>
              <a:t>söprögetés</a:t>
            </a:r>
            <a:r>
              <a:rPr lang="en-US" sz="4100" u="sng" dirty="0"/>
              <a:t>”).</a:t>
            </a:r>
            <a:r>
              <a:rPr lang="en-US" sz="4100" dirty="0"/>
              <a:t/>
            </a:r>
            <a:br>
              <a:rPr lang="en-US" sz="4100" dirty="0"/>
            </a:b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1736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9E04345-1043-4D96-ABE6-00F6ACF69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7EE1466-9BC6-4EB8-9018-C6B91A8C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1E67979-53DE-4CF0-9CA5-9AF63F673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F843DF4-BA4F-4BAE-B081-09118B7CE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27259AD-7457-460C-8758-B05705CFD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6636809-3F8B-47DD-A379-B1C5ECE17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F58B2E5-00CE-42C5-8EBD-81B56FCE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96" y="381001"/>
            <a:ext cx="551179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Van </a:t>
            </a:r>
            <a:r>
              <a:rPr lang="en-US" sz="4400" dirty="0" err="1"/>
              <a:t>cicája</a:t>
            </a:r>
            <a:r>
              <a:rPr lang="en-US" sz="4400" dirty="0"/>
              <a:t> is: </a:t>
            </a:r>
            <a:r>
              <a:rPr lang="hu-HU" sz="4400" dirty="0"/>
              <a:t/>
            </a:r>
            <a:br>
              <a:rPr lang="hu-HU" sz="4400" dirty="0"/>
            </a:br>
            <a:r>
              <a:rPr lang="en-US" sz="4400" u="sng" dirty="0"/>
              <a:t>MIAU-MIAU-MIAU.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xmlns="" id="{681BEBA3-7D46-4536-ADF6-B991CF616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 descr="Képtalálatok a következőre: cica kép">
            <a:extLst>
              <a:ext uri="{FF2B5EF4-FFF2-40B4-BE49-F238E27FC236}">
                <a16:creationId xmlns:a16="http://schemas.microsoft.com/office/drawing/2014/main" xmlns="" id="{D09730CC-89CC-4E49-8742-A631FA83F84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r="-2" b="6461"/>
          <a:stretch/>
        </p:blipFill>
        <p:spPr bwMode="auto"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BF16551-D19C-4721-B946-C83EF9AD5D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680F65F-4BC4-45B2-B3BE-0720044C2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7E03B76-AD69-478E-97A9-B4D954590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2A6A871-1C8D-45D7-A9AE-80A07DD6F2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62DC79E-659F-4033-82AA-D3E62C8FE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B645FB0-C8DF-41DF-8E28-E362DB08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5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76448-B9B5-444F-ABF0-3E2949E5B92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Szélesvásznú</PresentationFormat>
  <Paragraphs>21</Paragraphs>
  <Slides>13</Slides>
  <Notes>5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Aharoni</vt:lpstr>
      <vt:lpstr>Calibri</vt:lpstr>
      <vt:lpstr>Century Gothic</vt:lpstr>
      <vt:lpstr>Wingdings 3</vt:lpstr>
      <vt:lpstr>Szelet</vt:lpstr>
      <vt:lpstr>ARTIKULÁCIÓS GYAKORLATok:  </vt:lpstr>
      <vt:lpstr>      Autóval mentünk a nagypapához:   BRRRRRRRRRRRRRRR (ajakberregés).     </vt:lpstr>
      <vt:lpstr>PowerPoint bemutató</vt:lpstr>
      <vt:lpstr>toppantottunk a lábunkkal:   TIPP-TOPP (toppantunk a lábunkkal). </vt:lpstr>
      <vt:lpstr>Nagypapa ült a hintaszékében és pipázott:   PH,PH, PH…</vt:lpstr>
      <vt:lpstr>Adtunk neki puszit:   (2 puszi adása). </vt:lpstr>
      <vt:lpstr>Papának sok állata van,   van kutyusa: VAU-VAU-VAU. </vt:lpstr>
      <vt:lpstr>Csóválja a farkát: (nyelv jobbra-balra mozgatása, „söprögetés”). </vt:lpstr>
      <vt:lpstr>Van cicája is:  MIAU-MIAU-MIAU. </vt:lpstr>
      <vt:lpstr>Lefetyeli a tejet (lefetyelő mozgás utánzása a nyelvvel, „nyelvkanál”).  </vt:lpstr>
      <vt:lpstr>Születtek kismalacok a papánál, így sírnak, éhesek: UI-UI-UI.  </vt:lpstr>
      <vt:lpstr>Papa főzött nekünk ebédre gombócot, megettük (nyelv mozgatása szájtéren belül, a nyelvünk a gombóc). </vt:lpstr>
      <vt:lpstr>Ebéd után elköszöntünk, PÁ-PÁ (integetünk a kezünkkel) és hazamentünk: TIPP-TOPP-TIPP-TOPP (topogás a lábunkkal).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2020-03-19T18:27:57Z</dcterms:created>
  <dcterms:modified xsi:type="dcterms:W3CDTF">2020-03-19T21:13:25Z</dcterms:modified>
</cp:coreProperties>
</file>