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hu-H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hu-H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4771E5-3CC3-458E-BE06-C22D942D2BD2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181927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hu-HU" altLang="hu-HU" noProof="0" smtClean="0"/>
              <a:t>Mintacím szerkesztése</a:t>
            </a:r>
            <a:endParaRPr lang="en-US" altLang="hu-HU" noProof="0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2788" y="35750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altLang="hu-HU" noProof="0" smtClean="0"/>
              <a:t>Kattintson ide az alcím mintájának szerkesztéséhez</a:t>
            </a:r>
            <a:endParaRPr lang="en-US" altLang="hu-HU" noProof="0" smtClean="0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2DC26B-5870-4A79-B6AE-2066357E3A34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0189D-6C6E-45A2-A407-F2A5823D69E7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7016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296150" y="274638"/>
            <a:ext cx="17907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919288" y="274638"/>
            <a:ext cx="5224462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ED4B5-E3BA-45C0-93D0-4B43188ADA86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4934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3ABE9-3DCA-4D5D-B45C-F3DA0AC02BFE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7937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0D7FC-52C6-42D2-95FE-8488990E667E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1164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19288" y="1600200"/>
            <a:ext cx="3506787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578475" y="1600200"/>
            <a:ext cx="3508375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660AA-845E-429E-A530-27FED2AFA847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6391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48F48-E4B5-4774-9756-14741D7D448C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0815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D9B72-0F82-4250-830D-94D2F36E800C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07840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9DCC7-CAC8-4B7A-A4FD-31EE5A5C3BCD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5810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4D67D-4B3C-4993-8106-4CC3DBD0C06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7093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3C39-0497-42A7-92A8-EA07D12364E4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4754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9288" y="274638"/>
            <a:ext cx="71675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  <a:endParaRPr lang="en-US" altLang="hu-H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19288" y="1600200"/>
            <a:ext cx="716756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76B105-2D32-4528-8935-7284C18A7568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164" y="456277"/>
            <a:ext cx="2567270" cy="2112886"/>
          </a:xfrm>
          <a:prstGeom prst="rect">
            <a:avLst/>
          </a:prstGeom>
        </p:spPr>
      </p:pic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266" y="1713391"/>
            <a:ext cx="8971734" cy="2312756"/>
          </a:xfrm>
        </p:spPr>
        <p:txBody>
          <a:bodyPr/>
          <a:lstStyle/>
          <a:p>
            <a:r>
              <a:rPr lang="hu-HU" altLang="hu-HU" dirty="0" smtClean="0"/>
              <a:t>JÓL HALLOD?</a:t>
            </a:r>
            <a:endParaRPr lang="hu-HU" altLang="hu-HU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hu-HU" altLang="hu-HU" dirty="0" smtClean="0"/>
              <a:t>A beszédészlelés fejlesztése</a:t>
            </a:r>
            <a:endParaRPr lang="hu-HU" alt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666" y="365634"/>
            <a:ext cx="1745489" cy="2459115"/>
          </a:xfrm>
          <a:prstGeom prst="rect">
            <a:avLst/>
          </a:prstGeom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697" y="2334826"/>
            <a:ext cx="8847153" cy="379133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hu-HU" sz="2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hu-HU" sz="2400" dirty="0" smtClean="0"/>
              <a:t>Ha </a:t>
            </a:r>
            <a:r>
              <a:rPr lang="hu-HU" sz="2400" dirty="0"/>
              <a:t>befogjuk a fülünket, szűrve halljuk a hangokat, és nagyon kell figyelnünk, hogy megértsük, mit mondanak nekünk. Vannak gyerekek (és felnőttek), akik mindig így hallanak. A hallásuk tökéletes, de a hallóközpontba kerülő információ mégis </a:t>
            </a:r>
            <a:r>
              <a:rPr lang="hu-HU" sz="2400" dirty="0" smtClean="0"/>
              <a:t>hiányos, amely megnehezíti a tanulást és a magatartás szabályozását.</a:t>
            </a:r>
            <a:endParaRPr lang="hu-HU" sz="2400" dirty="0"/>
          </a:p>
          <a:p>
            <a:endParaRPr lang="hu-HU" alt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2660" y="1020932"/>
            <a:ext cx="8554190" cy="5105231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i="1" dirty="0" smtClean="0"/>
              <a:t>irányhallás hiányosságai </a:t>
            </a:r>
            <a:r>
              <a:rPr lang="hu-HU" dirty="0" smtClean="0"/>
              <a:t>esetén a gyermek nehezen azonosítja a hang irányát.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Vajon hol szól a zenedoboz?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3935413"/>
            <a:ext cx="1571625" cy="2190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195" y="1581150"/>
            <a:ext cx="15716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798" y="312738"/>
            <a:ext cx="8927052" cy="5813425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 smtClean="0"/>
              <a:t>Nehézséget jelenthet a finom </a:t>
            </a:r>
            <a:r>
              <a:rPr lang="hu-HU" dirty="0" err="1" smtClean="0"/>
              <a:t>hangzásbeli</a:t>
            </a:r>
            <a:r>
              <a:rPr lang="hu-HU" dirty="0" smtClean="0"/>
              <a:t> különbségek észlelése is.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r>
              <a:rPr lang="hu-HU" dirty="0"/>
              <a:t>E</a:t>
            </a:r>
            <a:r>
              <a:rPr lang="hu-HU" dirty="0" smtClean="0"/>
              <a:t>gyforma, vagy különböző?  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kenyér-tenyér</a:t>
            </a:r>
          </a:p>
          <a:p>
            <a:pPr marL="0" indent="0" algn="just">
              <a:buNone/>
            </a:pPr>
            <a:r>
              <a:rPr lang="hu-HU" dirty="0" smtClean="0"/>
              <a:t>kenyér-kenyér</a:t>
            </a:r>
          </a:p>
          <a:p>
            <a:pPr marL="0" indent="0" algn="just">
              <a:buNone/>
            </a:pPr>
            <a:r>
              <a:rPr lang="hu-HU" dirty="0" smtClean="0"/>
              <a:t>tenyér-kenyér</a:t>
            </a:r>
          </a:p>
          <a:p>
            <a:pPr marL="0" indent="0" algn="just">
              <a:buNone/>
            </a:pPr>
            <a:r>
              <a:rPr lang="hu-HU" dirty="0" smtClean="0"/>
              <a:t>tenyér-tenyér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                    </a:t>
            </a:r>
            <a:endParaRPr lang="hu-HU" u="sng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  <p:sp>
        <p:nvSpPr>
          <p:cNvPr id="4" name="AutoShape 2" descr="P&amp;P Pékáru Kf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P&amp;P Pékáru Kft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Mit szeretnek benned legjobban mások? Kezed formája elárulja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191" y="3396079"/>
            <a:ext cx="2031414" cy="242767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174" y="3861787"/>
            <a:ext cx="2400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9288" y="274638"/>
            <a:ext cx="7167562" cy="46278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306" y="825910"/>
            <a:ext cx="8639543" cy="6032090"/>
          </a:xfrm>
          <a:noFill/>
          <a:ln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hu-HU" dirty="0" smtClean="0"/>
              <a:t>Máskor egy adott hang, szótag, másik szó felismerése nehéz a gyermek számára egy szón belül. </a:t>
            </a:r>
          </a:p>
          <a:p>
            <a:pPr marL="0" indent="0" algn="just">
              <a:buNone/>
            </a:pPr>
            <a:r>
              <a:rPr lang="hu-HU" dirty="0" smtClean="0"/>
              <a:t>   </a:t>
            </a:r>
            <a:endParaRPr lang="hu-HU" dirty="0" smtClean="0"/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endParaRPr lang="hu-HU" dirty="0"/>
          </a:p>
          <a:p>
            <a:pPr marL="0" indent="0" algn="ctr">
              <a:buNone/>
            </a:pPr>
            <a:endParaRPr lang="hu-HU" b="1" i="1" dirty="0">
              <a:solidFill>
                <a:srgbClr val="F96F07"/>
              </a:solidFill>
            </a:endParaRPr>
          </a:p>
          <a:p>
            <a:pPr marL="0" indent="0">
              <a:buNone/>
            </a:pPr>
            <a:r>
              <a:rPr lang="hu-HU" dirty="0" smtClean="0"/>
              <a:t>                                </a:t>
            </a:r>
          </a:p>
          <a:p>
            <a:pPr marL="0" indent="0" algn="ctr">
              <a:buNone/>
            </a:pPr>
            <a:r>
              <a:rPr lang="hu-HU" dirty="0" smtClean="0"/>
              <a:t> h</a:t>
            </a:r>
            <a:r>
              <a:rPr lang="hu-HU" b="1" i="1" dirty="0" smtClean="0">
                <a:solidFill>
                  <a:srgbClr val="F96F07"/>
                </a:solidFill>
              </a:rPr>
              <a:t>olló</a:t>
            </a:r>
          </a:p>
          <a:p>
            <a:pPr marL="0" indent="0" algn="just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</a:t>
            </a:r>
          </a:p>
          <a:p>
            <a:pPr marL="0" indent="0" algn="just">
              <a:buNone/>
            </a:pP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                          </a:t>
            </a:r>
            <a:endParaRPr lang="hu-HU" dirty="0"/>
          </a:p>
          <a:p>
            <a:pPr marL="0" indent="0" algn="just">
              <a:buNone/>
            </a:pPr>
            <a:r>
              <a:rPr lang="hu-HU" dirty="0" smtClean="0"/>
              <a:t>                             </a:t>
            </a:r>
          </a:p>
          <a:p>
            <a:pPr marL="0" indent="0" algn="just">
              <a:buNone/>
            </a:pPr>
            <a:r>
              <a:rPr lang="hu-HU" dirty="0" smtClean="0"/>
              <a:t>                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33" y="2522538"/>
            <a:ext cx="3561721" cy="2226815"/>
          </a:xfrm>
          <a:prstGeom prst="rect">
            <a:avLst/>
          </a:prstGeom>
        </p:spPr>
      </p:pic>
      <p:sp>
        <p:nvSpPr>
          <p:cNvPr id="5" name="AutoShape 6" descr="A holló és az arany | Képmás Magaz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8" descr="A holló és az arany | Képmás Magaz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10" descr="A holló és az arany | Képmás Magaz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91" y="2949799"/>
            <a:ext cx="3897528" cy="28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1437" y="1600200"/>
            <a:ext cx="8465413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 smtClean="0"/>
              <a:t>A sorrendiség zavara esetén a különálló hangokból és szótagokból nem sikerül egyetlen szót alkotni.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</a:t>
            </a:r>
          </a:p>
          <a:p>
            <a:pPr marL="0" indent="0">
              <a:buNone/>
            </a:pPr>
            <a:r>
              <a:rPr lang="hu-HU" dirty="0" smtClean="0"/>
              <a:t>        			</a:t>
            </a:r>
            <a:r>
              <a:rPr lang="hu-HU" dirty="0" err="1" smtClean="0"/>
              <a:t>linomádé</a:t>
            </a:r>
            <a:r>
              <a:rPr lang="hu-HU" smtClean="0"/>
              <a:t>/limonádé/</a:t>
            </a: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79" y="3590956"/>
            <a:ext cx="1549217" cy="271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08685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jó ritmusképesség a szótagolás fontos feltétele.</a:t>
            </a:r>
          </a:p>
          <a:p>
            <a:pPr marL="0" indent="0">
              <a:buNone/>
            </a:pPr>
            <a:r>
              <a:rPr lang="hu-HU" dirty="0" err="1" smtClean="0"/>
              <a:t>Mondókázással</a:t>
            </a:r>
            <a:r>
              <a:rPr lang="hu-HU" dirty="0" smtClean="0"/>
              <a:t>, ritmus visszatapsolásával jól fejleszthető.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1026" name="Picture 2" descr="ta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47" y="3603420"/>
            <a:ext cx="2195211" cy="245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370" y="2898514"/>
            <a:ext cx="2645714" cy="374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DBCDC4"/>
      </a:lt1>
      <a:dk2>
        <a:srgbClr val="000000"/>
      </a:dk2>
      <a:lt2>
        <a:srgbClr val="B2B2B2"/>
      </a:lt2>
      <a:accent1>
        <a:srgbClr val="E7CAB8"/>
      </a:accent1>
      <a:accent2>
        <a:srgbClr val="B49785"/>
      </a:accent2>
      <a:accent3>
        <a:srgbClr val="EAE3DE"/>
      </a:accent3>
      <a:accent4>
        <a:srgbClr val="000000"/>
      </a:accent4>
      <a:accent5>
        <a:srgbClr val="F1E1D8"/>
      </a:accent5>
      <a:accent6>
        <a:srgbClr val="A38878"/>
      </a:accent6>
      <a:hlink>
        <a:srgbClr val="803300"/>
      </a:hlink>
      <a:folHlink>
        <a:srgbClr val="5D320E"/>
      </a:folHlink>
    </a:clrScheme>
    <a:fontScheme name="Office-té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DBCDC4"/>
        </a:lt1>
        <a:dk2>
          <a:srgbClr val="000000"/>
        </a:dk2>
        <a:lt2>
          <a:srgbClr val="B2B2B2"/>
        </a:lt2>
        <a:accent1>
          <a:srgbClr val="E7CAB8"/>
        </a:accent1>
        <a:accent2>
          <a:srgbClr val="B49785"/>
        </a:accent2>
        <a:accent3>
          <a:srgbClr val="EAE3DE"/>
        </a:accent3>
        <a:accent4>
          <a:srgbClr val="000000"/>
        </a:accent4>
        <a:accent5>
          <a:srgbClr val="F1E1D8"/>
        </a:accent5>
        <a:accent6>
          <a:srgbClr val="A38878"/>
        </a:accent6>
        <a:hlink>
          <a:srgbClr val="803300"/>
        </a:hlink>
        <a:folHlink>
          <a:srgbClr val="5D32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DBCDC4"/>
        </a:lt1>
        <a:dk2>
          <a:srgbClr val="000000"/>
        </a:dk2>
        <a:lt2>
          <a:srgbClr val="B2B2B2"/>
        </a:lt2>
        <a:accent1>
          <a:srgbClr val="FF9B05"/>
        </a:accent1>
        <a:accent2>
          <a:srgbClr val="FF0100"/>
        </a:accent2>
        <a:accent3>
          <a:srgbClr val="EAE3DE"/>
        </a:accent3>
        <a:accent4>
          <a:srgbClr val="000000"/>
        </a:accent4>
        <a:accent5>
          <a:srgbClr val="FFCBAA"/>
        </a:accent5>
        <a:accent6>
          <a:srgbClr val="E70100"/>
        </a:accent6>
        <a:hlink>
          <a:srgbClr val="6B2C00"/>
        </a:hlink>
        <a:folHlink>
          <a:srgbClr val="6B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DBCDC4"/>
        </a:lt1>
        <a:dk2>
          <a:srgbClr val="000000"/>
        </a:dk2>
        <a:lt2>
          <a:srgbClr val="B2B2B2"/>
        </a:lt2>
        <a:accent1>
          <a:srgbClr val="09FF05"/>
        </a:accent1>
        <a:accent2>
          <a:srgbClr val="056DFF"/>
        </a:accent2>
        <a:accent3>
          <a:srgbClr val="EAE3DE"/>
        </a:accent3>
        <a:accent4>
          <a:srgbClr val="000000"/>
        </a:accent4>
        <a:accent5>
          <a:srgbClr val="AAFFAA"/>
        </a:accent5>
        <a:accent6>
          <a:srgbClr val="0462E7"/>
        </a:accent6>
        <a:hlink>
          <a:srgbClr val="6B2D00"/>
        </a:hlink>
        <a:folHlink>
          <a:srgbClr val="00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DBCDC4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FF6E05"/>
        </a:accent2>
        <a:accent3>
          <a:srgbClr val="EAE3DE"/>
        </a:accent3>
        <a:accent4>
          <a:srgbClr val="000000"/>
        </a:accent4>
        <a:accent5>
          <a:srgbClr val="FFFFAA"/>
        </a:accent5>
        <a:accent6>
          <a:srgbClr val="E76304"/>
        </a:accent6>
        <a:hlink>
          <a:srgbClr val="00476B"/>
        </a:hlink>
        <a:folHlink>
          <a:srgbClr val="4200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7CAB8"/>
        </a:accent1>
        <a:accent2>
          <a:srgbClr val="B49785"/>
        </a:accent2>
        <a:accent3>
          <a:srgbClr val="FFFFFF"/>
        </a:accent3>
        <a:accent4>
          <a:srgbClr val="000000"/>
        </a:accent4>
        <a:accent5>
          <a:srgbClr val="F1E1D8"/>
        </a:accent5>
        <a:accent6>
          <a:srgbClr val="A38878"/>
        </a:accent6>
        <a:hlink>
          <a:srgbClr val="803300"/>
        </a:hlink>
        <a:folHlink>
          <a:srgbClr val="5D320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9B05"/>
        </a:accent1>
        <a:accent2>
          <a:srgbClr val="FF0100"/>
        </a:accent2>
        <a:accent3>
          <a:srgbClr val="FFFFFF"/>
        </a:accent3>
        <a:accent4>
          <a:srgbClr val="000000"/>
        </a:accent4>
        <a:accent5>
          <a:srgbClr val="FFCBAA"/>
        </a:accent5>
        <a:accent6>
          <a:srgbClr val="E70100"/>
        </a:accent6>
        <a:hlink>
          <a:srgbClr val="6B2C00"/>
        </a:hlink>
        <a:folHlink>
          <a:srgbClr val="6B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9FF05"/>
        </a:accent1>
        <a:accent2>
          <a:srgbClr val="056DFF"/>
        </a:accent2>
        <a:accent3>
          <a:srgbClr val="FFFFFF"/>
        </a:accent3>
        <a:accent4>
          <a:srgbClr val="000000"/>
        </a:accent4>
        <a:accent5>
          <a:srgbClr val="AAFFAA"/>
        </a:accent5>
        <a:accent6>
          <a:srgbClr val="0462E7"/>
        </a:accent6>
        <a:hlink>
          <a:srgbClr val="6B2D00"/>
        </a:hlink>
        <a:folHlink>
          <a:srgbClr val="00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FF05"/>
        </a:accent1>
        <a:accent2>
          <a:srgbClr val="FF6E05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E76304"/>
        </a:accent6>
        <a:hlink>
          <a:srgbClr val="00476B"/>
        </a:hlink>
        <a:folHlink>
          <a:srgbClr val="4200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ind_1978_slide</Template>
  <TotalTime>445</TotalTime>
  <Words>159</Words>
  <Application>Microsoft Office PowerPoint</Application>
  <PresentationFormat>Diavetítés a képernyőre (4:3 oldalarány)</PresentationFormat>
  <Paragraphs>43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9" baseType="lpstr">
      <vt:lpstr>Arial</vt:lpstr>
      <vt:lpstr>Office-téma</vt:lpstr>
      <vt:lpstr>JÓL HALLOD?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Jól hallod?</dc:title>
  <dc:creator>SCHÖFFERNÉ SZAKÁL ERIKA</dc:creator>
  <cp:lastModifiedBy>SCHÖFFERNÉ SZAKÁL ERIKA</cp:lastModifiedBy>
  <cp:revision>36</cp:revision>
  <dcterms:created xsi:type="dcterms:W3CDTF">2020-04-25T14:38:10Z</dcterms:created>
  <dcterms:modified xsi:type="dcterms:W3CDTF">2020-04-28T09:33:24Z</dcterms:modified>
</cp:coreProperties>
</file>