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6501E4-2EE4-463F-94D2-B072EFFB9A9E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7BC7A06-CD75-4EE2-A07C-056F4CB88B02}">
      <dgm:prSet/>
      <dgm:spPr/>
      <dgm:t>
        <a:bodyPr/>
        <a:lstStyle/>
        <a:p>
          <a:r>
            <a:rPr lang="hu-HU"/>
            <a:t>Az „SNI” gyűjtőfogalom, többletjogokat biztosít gyermeknek/ tanulónak. </a:t>
          </a:r>
          <a:endParaRPr lang="en-US"/>
        </a:p>
      </dgm:t>
    </dgm:pt>
    <dgm:pt modelId="{098327BB-4EDB-4267-8D3C-FD3549D96298}" type="parTrans" cxnId="{5A9F5F53-2844-4005-8B0E-83D6E054295E}">
      <dgm:prSet/>
      <dgm:spPr/>
      <dgm:t>
        <a:bodyPr/>
        <a:lstStyle/>
        <a:p>
          <a:endParaRPr lang="en-US"/>
        </a:p>
      </dgm:t>
    </dgm:pt>
    <dgm:pt modelId="{D7BED153-74AA-4656-996C-F217B8829381}" type="sibTrans" cxnId="{5A9F5F53-2844-4005-8B0E-83D6E054295E}">
      <dgm:prSet/>
      <dgm:spPr/>
      <dgm:t>
        <a:bodyPr/>
        <a:lstStyle/>
        <a:p>
          <a:endParaRPr lang="en-US"/>
        </a:p>
      </dgm:t>
    </dgm:pt>
    <dgm:pt modelId="{315038FD-8B0B-41E3-93C5-DB3F8A9D9FB3}">
      <dgm:prSet/>
      <dgm:spPr/>
      <dgm:t>
        <a:bodyPr/>
        <a:lstStyle/>
        <a:p>
          <a:r>
            <a:rPr lang="hu-HU"/>
            <a:t>A szakértői bizottság állapítja meg komplex orvosi, pszichológusi és gyógypedagógusi vizsgálat keretében. </a:t>
          </a:r>
          <a:endParaRPr lang="en-US"/>
        </a:p>
      </dgm:t>
    </dgm:pt>
    <dgm:pt modelId="{3634C018-C837-4EB8-BC0C-E1CCA81642E4}" type="parTrans" cxnId="{591EAFFF-7C64-48DB-B813-0D397720793E}">
      <dgm:prSet/>
      <dgm:spPr/>
      <dgm:t>
        <a:bodyPr/>
        <a:lstStyle/>
        <a:p>
          <a:endParaRPr lang="en-US"/>
        </a:p>
      </dgm:t>
    </dgm:pt>
    <dgm:pt modelId="{0D5E26D1-8274-4B12-9898-963100B29144}" type="sibTrans" cxnId="{591EAFFF-7C64-48DB-B813-0D397720793E}">
      <dgm:prSet/>
      <dgm:spPr/>
      <dgm:t>
        <a:bodyPr/>
        <a:lstStyle/>
        <a:p>
          <a:endParaRPr lang="en-US"/>
        </a:p>
      </dgm:t>
    </dgm:pt>
    <dgm:pt modelId="{14C59DDD-2772-4956-A5F1-70A032445CD1}" type="pres">
      <dgm:prSet presAssocID="{B46501E4-2EE4-463F-94D2-B072EFFB9A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FB4EB99-434D-4746-8389-3749EB02FC31}" type="pres">
      <dgm:prSet presAssocID="{A7BC7A06-CD75-4EE2-A07C-056F4CB88B0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D8D06DE-D320-439E-B159-606BC87E0695}" type="pres">
      <dgm:prSet presAssocID="{D7BED153-74AA-4656-996C-F217B8829381}" presName="spacer" presStyleCnt="0"/>
      <dgm:spPr/>
    </dgm:pt>
    <dgm:pt modelId="{82B26F42-5DF3-45BF-9A71-C148B85C0677}" type="pres">
      <dgm:prSet presAssocID="{315038FD-8B0B-41E3-93C5-DB3F8A9D9FB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B2BEEA4-1E9F-44B9-B0AA-C7593E769FA1}" type="presOf" srcId="{315038FD-8B0B-41E3-93C5-DB3F8A9D9FB3}" destId="{82B26F42-5DF3-45BF-9A71-C148B85C0677}" srcOrd="0" destOrd="0" presId="urn:microsoft.com/office/officeart/2005/8/layout/vList2"/>
    <dgm:cxn modelId="{1D437B3C-CE4D-4507-BA2A-99EFCA8ADC8D}" type="presOf" srcId="{B46501E4-2EE4-463F-94D2-B072EFFB9A9E}" destId="{14C59DDD-2772-4956-A5F1-70A032445CD1}" srcOrd="0" destOrd="0" presId="urn:microsoft.com/office/officeart/2005/8/layout/vList2"/>
    <dgm:cxn modelId="{5A9F5F53-2844-4005-8B0E-83D6E054295E}" srcId="{B46501E4-2EE4-463F-94D2-B072EFFB9A9E}" destId="{A7BC7A06-CD75-4EE2-A07C-056F4CB88B02}" srcOrd="0" destOrd="0" parTransId="{098327BB-4EDB-4267-8D3C-FD3549D96298}" sibTransId="{D7BED153-74AA-4656-996C-F217B8829381}"/>
    <dgm:cxn modelId="{CC2A50C1-4CD7-4DA7-9124-BDD1CA7DB403}" type="presOf" srcId="{A7BC7A06-CD75-4EE2-A07C-056F4CB88B02}" destId="{3FB4EB99-434D-4746-8389-3749EB02FC31}" srcOrd="0" destOrd="0" presId="urn:microsoft.com/office/officeart/2005/8/layout/vList2"/>
    <dgm:cxn modelId="{591EAFFF-7C64-48DB-B813-0D397720793E}" srcId="{B46501E4-2EE4-463F-94D2-B072EFFB9A9E}" destId="{315038FD-8B0B-41E3-93C5-DB3F8A9D9FB3}" srcOrd="1" destOrd="0" parTransId="{3634C018-C837-4EB8-BC0C-E1CCA81642E4}" sibTransId="{0D5E26D1-8274-4B12-9898-963100B29144}"/>
    <dgm:cxn modelId="{DB1BAD96-1982-4821-BDDB-1ECF1B26E9D9}" type="presParOf" srcId="{14C59DDD-2772-4956-A5F1-70A032445CD1}" destId="{3FB4EB99-434D-4746-8389-3749EB02FC31}" srcOrd="0" destOrd="0" presId="urn:microsoft.com/office/officeart/2005/8/layout/vList2"/>
    <dgm:cxn modelId="{D0835CCF-17DD-4FD3-8DF4-07C378762877}" type="presParOf" srcId="{14C59DDD-2772-4956-A5F1-70A032445CD1}" destId="{6D8D06DE-D320-439E-B159-606BC87E0695}" srcOrd="1" destOrd="0" presId="urn:microsoft.com/office/officeart/2005/8/layout/vList2"/>
    <dgm:cxn modelId="{19D68BE5-AF3A-4FF5-B97D-A49770F22608}" type="presParOf" srcId="{14C59DDD-2772-4956-A5F1-70A032445CD1}" destId="{82B26F42-5DF3-45BF-9A71-C148B85C067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49-0D13-4FA2-BA1A-D03083AF8A41}" type="datetimeFigureOut">
              <a:rPr lang="hu-HU" smtClean="0"/>
              <a:t>2020.03.29.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399D-A250-4F8A-BFCD-194D88C27A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069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49-0D13-4FA2-BA1A-D03083AF8A41}" type="datetimeFigureOut">
              <a:rPr lang="hu-HU" smtClean="0"/>
              <a:t>2020.03.29.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399D-A250-4F8A-BFCD-194D88C27A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4646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49-0D13-4FA2-BA1A-D03083AF8A41}" type="datetimeFigureOut">
              <a:rPr lang="hu-HU" smtClean="0"/>
              <a:t>2020.03.29.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399D-A250-4F8A-BFCD-194D88C27A6B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7719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49-0D13-4FA2-BA1A-D03083AF8A41}" type="datetimeFigureOut">
              <a:rPr lang="hu-HU" smtClean="0"/>
              <a:t>2020.03.29.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399D-A250-4F8A-BFCD-194D88C27A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3259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49-0D13-4FA2-BA1A-D03083AF8A41}" type="datetimeFigureOut">
              <a:rPr lang="hu-HU" smtClean="0"/>
              <a:t>2020.03.29.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399D-A250-4F8A-BFCD-194D88C27A6B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7690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49-0D13-4FA2-BA1A-D03083AF8A41}" type="datetimeFigureOut">
              <a:rPr lang="hu-HU" smtClean="0"/>
              <a:t>2020.03.29.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399D-A250-4F8A-BFCD-194D88C27A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550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49-0D13-4FA2-BA1A-D03083AF8A41}" type="datetimeFigureOut">
              <a:rPr lang="hu-HU" smtClean="0"/>
              <a:t>2020.03.29.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399D-A250-4F8A-BFCD-194D88C27A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4625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49-0D13-4FA2-BA1A-D03083AF8A41}" type="datetimeFigureOut">
              <a:rPr lang="hu-HU" smtClean="0"/>
              <a:t>2020.03.29.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399D-A250-4F8A-BFCD-194D88C27A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93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49-0D13-4FA2-BA1A-D03083AF8A41}" type="datetimeFigureOut">
              <a:rPr lang="hu-HU" smtClean="0"/>
              <a:t>2020.03.29.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399D-A250-4F8A-BFCD-194D88C27A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326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49-0D13-4FA2-BA1A-D03083AF8A41}" type="datetimeFigureOut">
              <a:rPr lang="hu-HU" smtClean="0"/>
              <a:t>2020.03.29.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399D-A250-4F8A-BFCD-194D88C27A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083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49-0D13-4FA2-BA1A-D03083AF8A41}" type="datetimeFigureOut">
              <a:rPr lang="hu-HU" smtClean="0"/>
              <a:t>2020.03.29.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399D-A250-4F8A-BFCD-194D88C27A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044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49-0D13-4FA2-BA1A-D03083AF8A41}" type="datetimeFigureOut">
              <a:rPr lang="hu-HU" smtClean="0"/>
              <a:t>2020.03.29.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399D-A250-4F8A-BFCD-194D88C27A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990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49-0D13-4FA2-BA1A-D03083AF8A41}" type="datetimeFigureOut">
              <a:rPr lang="hu-HU" smtClean="0"/>
              <a:t>2020.03.29.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399D-A250-4F8A-BFCD-194D88C27A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374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49-0D13-4FA2-BA1A-D03083AF8A41}" type="datetimeFigureOut">
              <a:rPr lang="hu-HU" smtClean="0"/>
              <a:t>2020.03.29.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399D-A250-4F8A-BFCD-194D88C27A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063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49-0D13-4FA2-BA1A-D03083AF8A41}" type="datetimeFigureOut">
              <a:rPr lang="hu-HU" smtClean="0"/>
              <a:t>2020.03.29.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399D-A250-4F8A-BFCD-194D88C27A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744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49-0D13-4FA2-BA1A-D03083AF8A41}" type="datetimeFigureOut">
              <a:rPr lang="hu-HU" smtClean="0"/>
              <a:t>2020.03.29.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399D-A250-4F8A-BFCD-194D88C27A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927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F7B49-0D13-4FA2-BA1A-D03083AF8A41}" type="datetimeFigureOut">
              <a:rPr lang="hu-HU" smtClean="0"/>
              <a:t>2020.03.29.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1A399D-A250-4F8A-BFCD-194D88C27A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473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hu-HU" sz="2800" b="1" u="sng"/>
              <a:t>A sajátos nevelési igényű gyermekek, tanulók logopédiai ellátásáról:</a:t>
            </a:r>
            <a:r>
              <a:rPr lang="hu-HU" sz="2200" u="sng"/>
              <a:t/>
            </a:r>
            <a:br>
              <a:rPr lang="hu-HU" sz="2200" u="sng"/>
            </a:br>
            <a:r>
              <a:rPr lang="hu-HU" sz="2200" u="sng"/>
              <a:t/>
            </a:r>
            <a:br>
              <a:rPr lang="hu-HU" sz="2200" u="sng"/>
            </a:br>
            <a:r>
              <a:rPr lang="hu-HU" sz="2200"/>
              <a:t/>
            </a:r>
            <a:br>
              <a:rPr lang="hu-HU" sz="2200"/>
            </a:br>
            <a:r>
              <a:rPr lang="hu-HU" sz="2200"/>
              <a:t>(Avagy: mi is az sni logopédia?)</a:t>
            </a:r>
            <a:r>
              <a:rPr lang="hu-HU"/>
              <a:t/>
            </a:r>
            <a:br>
              <a:rPr lang="hu-HU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/>
          </a:bodyPr>
          <a:lstStyle/>
          <a:p>
            <a:r>
              <a:rPr lang="hu-HU" sz="2000"/>
              <a:t>Ahhoz, hogy megértsük az sni logopédia lényegét, jellemzőit, meg kell ismerkednünk a „sajátos nevelési igény” vagyis az „SNI” fogalmával.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015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655AE6B0-AC9E-4167-806F-E9DB135FC4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endParaRPr lang="hu-HU" sz="44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523416A-383B-4FDC-B4C9-D8EDDFE9C0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CB0D29D5-3F7C-4197-821B-6D60A66CC0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347FB49A-3541-428A-AADE-682A3C5056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xmlns="" id="{D96F53DC-08F1-42C6-B558-B83D54B276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xmlns="" id="{AFE48CAF-A51C-463F-A570-ED99439A5C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xmlns="" id="{01F0C48B-50FF-4351-8207-16D0960483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xmlns="" id="{300384B6-5ED6-4F91-A548-B706D83751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xmlns="" id="{337AFFAE-C182-463C-9459-8AB3C69D9A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xmlns="" id="{510ACF17-C3F0-42BF-BDEB-D079277121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xmlns="" id="{E804EFD0-B84E-476F-9FC6-6C4A42EA00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87BD1F4E-A66D-4C06-86DA-8D56CA7A3B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xmlns="" id="{6DE5871B-4D4F-47D9-8BAF-A7E92BA3D1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187459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393415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xmlns="" id="{A28213C9-5541-4A33-B853-0E4808068DB9}"/>
              </a:ext>
            </a:extLst>
          </p:cNvPr>
          <p:cNvSpPr/>
          <p:nvPr/>
        </p:nvSpPr>
        <p:spPr>
          <a:xfrm>
            <a:off x="1574276" y="1941923"/>
            <a:ext cx="7588577" cy="2450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u-HU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„Sajátos nevelési igényű gyermek, tanuló: az a különleges bánásmódot igénylő gyermek, tanuló, aki a szakértői bizottság szakértői véleménye alapján mozgásszervi, érzékszervi, értelmi vagy beszédfogyatékos, több fogyatékosság együttes előfordulása esetén halmozottan fogyatékos, autizmus spektrum zavarral vagy egyéb pszichés fejlődési zavarral (súlyos tanulási, figyelem- vagy magatartásszabályozási zavarral) küzd.</a:t>
            </a:r>
            <a:r>
              <a:rPr lang="hu-HU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endParaRPr lang="hu-H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u-HU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u-H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(2011. CXC törvény a nemzeti köznevelésről)</a:t>
            </a:r>
            <a:endParaRPr lang="hu-H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72356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197204" y="952107"/>
            <a:ext cx="7946796" cy="3635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Ezek után következhet a logopédia fogalmának megismerése: </a:t>
            </a:r>
            <a:endParaRPr lang="hu-H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u-H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u-HU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„A logopédia, az emberi kommunikáció, hang-, beszéd-, nyelvi és nyelési zavarok leírásával,</a:t>
            </a:r>
            <a:endParaRPr lang="hu-H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u-HU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vizsgálatával és kezelésével foglalkozó tudomány. A logopédus teljes mértékben kompetens</a:t>
            </a:r>
            <a:endParaRPr lang="hu-H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u-HU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az emberi kommunikáció és a hozzá kapcsolódó zavarok megelőzésében, vizsgálatában és</a:t>
            </a:r>
            <a:endParaRPr lang="hu-H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u-HU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kezelésében. A beszéd-, nyelvi és kommunikációs zavarok felismerése sok ezer évre</a:t>
            </a:r>
            <a:endParaRPr lang="hu-H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u-HU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vezethető vissza.”</a:t>
            </a:r>
            <a:endParaRPr lang="hu-H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(Lajos Péter: A végzett logopédusoktól elvárható kompetenciák egy európai</a:t>
            </a:r>
            <a:endParaRPr lang="hu-H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kutatás tükrében, </a:t>
            </a:r>
            <a:r>
              <a:rPr lang="hu-H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hu-H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.: Logopédia, 2016. I. 1.szám.)</a:t>
            </a:r>
            <a:endParaRPr lang="hu-H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95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206631" y="1857081"/>
            <a:ext cx="7937369" cy="1857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15/2013 (II. 26.) EMMI rendelet értelmében mindenki számára világossá vált, hogy a logopédiai ellátás feladata a beszédindítás, a hang-, beszéd- és nyelvfejlődési elmaradás, a beszédhibák és a nyelvi-kommunikációs zavarok javítása, a diszlexia, a </a:t>
            </a:r>
            <a:r>
              <a:rPr lang="hu-HU" dirty="0" err="1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diszortográfia</a:t>
            </a: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hu-HU" dirty="0" err="1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diszgráfia, a </a:t>
            </a:r>
            <a:r>
              <a:rPr lang="hu-HU" dirty="0" err="1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diszkalkulia</a:t>
            </a: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kialakulásának megelőzése, a beszéd technikai és tartalmi fejlesztését szolgáló logopédiai terápiás foglalkozás. </a:t>
            </a:r>
            <a:endParaRPr lang="hu-H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82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555422" y="2796679"/>
            <a:ext cx="7522590" cy="1264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Az SNI ellátás keretében történő logopédiai ellátás </a:t>
            </a:r>
            <a:r>
              <a:rPr lang="hu-HU" b="1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nem szakszolgálati feladat</a:t>
            </a: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hanem az az </a:t>
            </a:r>
            <a:r>
              <a:rPr lang="hu-HU" b="1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utazó gyógypedagógusi hálózat</a:t>
            </a: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hu-HU" b="1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(nálunk a Benedek- EGYMI)</a:t>
            </a: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keretében történik, az </a:t>
            </a:r>
            <a:r>
              <a:rPr lang="hu-HU" dirty="0" err="1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sni</a:t>
            </a: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tanulót integráló intézményben, illetve általános iskolánkban is </a:t>
            </a:r>
            <a:r>
              <a:rPr lang="hu-HU" dirty="0" err="1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sni</a:t>
            </a: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logopédiai terápiás foglalkozások valósulnak meg!</a:t>
            </a:r>
            <a:endParaRPr lang="hu-H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12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01278" y="807609"/>
            <a:ext cx="8317670" cy="5242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Az </a:t>
            </a:r>
            <a:r>
              <a:rPr lang="hu-HU" dirty="0" err="1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sni-logopédia</a:t>
            </a: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következő tevékenységekből tevődik (tevődhet) össze: </a:t>
            </a:r>
            <a:endParaRPr lang="hu-H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Az </a:t>
            </a:r>
            <a:r>
              <a:rPr lang="hu-HU" dirty="0" err="1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sni</a:t>
            </a: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gyermek/tanuló logopédiai vizsgálata (pl. beszédanamnézis készítése, szociokulturális-pszichés anamnézis, általános megfigyelések vizsgálati helyzetben, artikulációs zavar vizsgálata (és annak részei), további kiegészítő vizsgálatok elvégzése (pl. GMP-teszt, PPL- óvodás és kisiskolás gyermekek nyelvfejlődési elmaradásának vizsgálata) stb. </a:t>
            </a:r>
            <a:endParaRPr lang="hu-HU" sz="1600" dirty="0">
              <a:solidFill>
                <a:srgbClr val="4D4D4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További vizsgálatok megszervezése, </a:t>
            </a:r>
            <a:r>
              <a:rPr lang="hu-HU" dirty="0" err="1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team-ben</a:t>
            </a: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gondolkodva</a:t>
            </a:r>
            <a:endParaRPr lang="hu-HU" sz="1600" dirty="0">
              <a:solidFill>
                <a:srgbClr val="4D4D4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Logopédiai vizsgálati vélemény, gyógypedagógiai jellemzés készítése, megírása</a:t>
            </a:r>
            <a:endParaRPr lang="hu-HU" sz="1600" dirty="0">
              <a:solidFill>
                <a:srgbClr val="4D4D4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vizsgálati eredmények alapján a gyermek/tanuló </a:t>
            </a:r>
            <a:r>
              <a:rPr lang="hu-HU" dirty="0" err="1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sni</a:t>
            </a: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logopédiai ellátásának megtervezése (egyéni fejlesztési terv készítése)</a:t>
            </a:r>
            <a:endParaRPr lang="hu-HU" sz="1600" dirty="0">
              <a:solidFill>
                <a:srgbClr val="4D4D4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Rendszeres fejlesztés a gyermeket/ tanulót integráló intézményben, a logopédiai terápia megvalósítása</a:t>
            </a:r>
            <a:endParaRPr lang="hu-HU" sz="1600" dirty="0">
              <a:solidFill>
                <a:srgbClr val="4D4D4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beavatkozási hipotézis helyességének és hatékonyságának vizsgálata (folyamatdiagnózis készítése)</a:t>
            </a:r>
            <a:endParaRPr lang="hu-HU" sz="1600" dirty="0">
              <a:solidFill>
                <a:srgbClr val="4D4D4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u-H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18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55803" y="1799291"/>
            <a:ext cx="8248454" cy="3259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b="1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gyermek egész személyiségének pozitív befolyásolása (!)</a:t>
            </a:r>
            <a:endParaRPr lang="hu-HU" sz="1600" dirty="0">
              <a:solidFill>
                <a:srgbClr val="4D4D4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fejlesztő beavatkozás dokumentálása</a:t>
            </a:r>
            <a:endParaRPr lang="hu-HU" sz="1600" dirty="0">
              <a:solidFill>
                <a:srgbClr val="4D4D4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Kapcsolattartás szülőkkel, pedagógusokkal, ill. a gyermeket kezelő más szakemberekkel</a:t>
            </a:r>
            <a:endParaRPr lang="hu-HU" sz="1600" dirty="0">
              <a:solidFill>
                <a:srgbClr val="4D4D4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különféle fogyatékossági csoportokhoz társuló komplex kommunikációs, hang, beszéd, nyelvi, nyelési zavarok logopédiai terápiája</a:t>
            </a:r>
            <a:endParaRPr lang="hu-HU" sz="1600" dirty="0">
              <a:solidFill>
                <a:srgbClr val="4D4D4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b="1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logopédiai szakma hiteles képviselete: az </a:t>
            </a:r>
            <a:r>
              <a:rPr lang="hu-HU" b="1" dirty="0" err="1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sni</a:t>
            </a:r>
            <a:r>
              <a:rPr lang="hu-HU" b="1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gyermekek/ tanulók érdekeinek, igényeinek, elvárásainak felismerésével, támogatásával!</a:t>
            </a:r>
            <a:endParaRPr lang="hu-HU" sz="1600" dirty="0">
              <a:solidFill>
                <a:srgbClr val="4D4D4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hu-H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555041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Dimenzió">
  <a:themeElements>
    <a:clrScheme name="Dimenzió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Dimenzió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menzió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411</Words>
  <Application>Microsoft Office PowerPoint</Application>
  <PresentationFormat>Szélesvásznú</PresentationFormat>
  <Paragraphs>32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Trebuchet MS</vt:lpstr>
      <vt:lpstr>Wingdings 3</vt:lpstr>
      <vt:lpstr>Dimenzió</vt:lpstr>
      <vt:lpstr>A sajátos nevelési igényű gyermekek, tanulók logopédiai ellátásáról:   (Avagy: mi is az sni logopédia?)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sajátos nevelési igényű gyermekek, tanulók logopédiai ellátásáról:   (Avagy: mi is az sni logopédia?)</dc:title>
  <dc:creator>Tamás Mórocz</dc:creator>
  <cp:lastModifiedBy>Heu Réka</cp:lastModifiedBy>
  <cp:revision>4</cp:revision>
  <dcterms:created xsi:type="dcterms:W3CDTF">2020-03-29T18:08:46Z</dcterms:created>
  <dcterms:modified xsi:type="dcterms:W3CDTF">2020-03-29T18:20:28Z</dcterms:modified>
</cp:coreProperties>
</file>