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0A78-4867-2C4D-B242-23BDBA91E297}" type="datetimeFigureOut">
              <a:rPr lang="en-US" smtClean="0"/>
              <a:t>2020.03.20.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2E3E-4980-C340-BA22-C32BDEB55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0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0A78-4867-2C4D-B242-23BDBA91E297}" type="datetimeFigureOut">
              <a:rPr lang="en-US" smtClean="0"/>
              <a:t>2020.03.20.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2E3E-4980-C340-BA22-C32BDEB55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0A78-4867-2C4D-B242-23BDBA91E297}" type="datetimeFigureOut">
              <a:rPr lang="en-US" smtClean="0"/>
              <a:t>2020.03.20.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2E3E-4980-C340-BA22-C32BDEB55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0A78-4867-2C4D-B242-23BDBA91E297}" type="datetimeFigureOut">
              <a:rPr lang="en-US" smtClean="0"/>
              <a:t>2020.03.20.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2E3E-4980-C340-BA22-C32BDEB55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8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0A78-4867-2C4D-B242-23BDBA91E297}" type="datetimeFigureOut">
              <a:rPr lang="en-US" smtClean="0"/>
              <a:t>2020.03.20.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2E3E-4980-C340-BA22-C32BDEB55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0A78-4867-2C4D-B242-23BDBA91E297}" type="datetimeFigureOut">
              <a:rPr lang="en-US" smtClean="0"/>
              <a:t>2020.03.20.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2E3E-4980-C340-BA22-C32BDEB55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1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0A78-4867-2C4D-B242-23BDBA91E297}" type="datetimeFigureOut">
              <a:rPr lang="en-US" smtClean="0"/>
              <a:t>2020.03.20.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2E3E-4980-C340-BA22-C32BDEB55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1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0A78-4867-2C4D-B242-23BDBA91E297}" type="datetimeFigureOut">
              <a:rPr lang="en-US" smtClean="0"/>
              <a:t>2020.03.20.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2E3E-4980-C340-BA22-C32BDEB55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0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0A78-4867-2C4D-B242-23BDBA91E297}" type="datetimeFigureOut">
              <a:rPr lang="en-US" smtClean="0"/>
              <a:t>2020.03.20.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2E3E-4980-C340-BA22-C32BDEB55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0A78-4867-2C4D-B242-23BDBA91E297}" type="datetimeFigureOut">
              <a:rPr lang="en-US" smtClean="0"/>
              <a:t>2020.03.20.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2E3E-4980-C340-BA22-C32BDEB55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7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0A78-4867-2C4D-B242-23BDBA91E297}" type="datetimeFigureOut">
              <a:rPr lang="en-US" smtClean="0"/>
              <a:t>2020.03.20.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2E3E-4980-C340-BA22-C32BDEB55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8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D0A78-4867-2C4D-B242-23BDBA91E297}" type="datetimeFigureOut">
              <a:rPr lang="en-US" smtClean="0"/>
              <a:t>2020.03.20.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62E3E-4980-C340-BA22-C32BDEB55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9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5847"/>
            <a:ext cx="7772400" cy="2098052"/>
          </a:xfrm>
        </p:spPr>
        <p:txBody>
          <a:bodyPr>
            <a:normAutofit/>
          </a:bodyPr>
          <a:lstStyle/>
          <a:p>
            <a:r>
              <a:rPr lang="cs-CZ" b="1" i="1" dirty="0" err="1">
                <a:solidFill>
                  <a:schemeClr val="accent6">
                    <a:lumMod val="50000"/>
                  </a:schemeClr>
                </a:solidFill>
              </a:rPr>
              <a:t>Megnehezítheti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b="1" i="1" dirty="0" err="1">
                <a:solidFill>
                  <a:schemeClr val="accent6">
                    <a:lumMod val="50000"/>
                  </a:schemeClr>
                </a:solidFill>
              </a:rPr>
              <a:t>gyermekeink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b="1" i="1" dirty="0" err="1">
                <a:solidFill>
                  <a:schemeClr val="accent6">
                    <a:lumMod val="50000"/>
                  </a:schemeClr>
                </a:solidFill>
              </a:rPr>
              <a:t>iskolakezdését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</a:rPr>
              <a:t>, ha: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154" y="3422650"/>
            <a:ext cx="22352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5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6349"/>
            <a:ext cx="6400800" cy="1752600"/>
          </a:xfrm>
        </p:spPr>
        <p:txBody>
          <a:bodyPr>
            <a:normAutofit/>
          </a:bodyPr>
          <a:lstStyle/>
          <a:p>
            <a:pPr lvl="0"/>
            <a:r>
              <a:rPr lang="cs-CZ" sz="4400" b="1" dirty="0" err="1">
                <a:solidFill>
                  <a:srgbClr val="008000"/>
                </a:solidFill>
              </a:rPr>
              <a:t>mindent</a:t>
            </a:r>
            <a:r>
              <a:rPr lang="cs-CZ" sz="4400" b="1" dirty="0">
                <a:solidFill>
                  <a:srgbClr val="008000"/>
                </a:solidFill>
              </a:rPr>
              <a:t> </a:t>
            </a:r>
            <a:r>
              <a:rPr lang="cs-CZ" sz="4400" b="1" dirty="0" err="1">
                <a:solidFill>
                  <a:srgbClr val="008000"/>
                </a:solidFill>
              </a:rPr>
              <a:t>kiönt</a:t>
            </a:r>
            <a:r>
              <a:rPr lang="cs-CZ" sz="4400" b="1" dirty="0">
                <a:solidFill>
                  <a:srgbClr val="008000"/>
                </a:solidFill>
              </a:rPr>
              <a:t>, </a:t>
            </a:r>
            <a:r>
              <a:rPr lang="cs-CZ" sz="4400" b="1" dirty="0" err="1">
                <a:solidFill>
                  <a:srgbClr val="008000"/>
                </a:solidFill>
              </a:rPr>
              <a:t>összetör</a:t>
            </a:r>
            <a:r>
              <a:rPr lang="cs-CZ" sz="4400" b="1" dirty="0">
                <a:solidFill>
                  <a:srgbClr val="008000"/>
                </a:solidFill>
              </a:rPr>
              <a:t>,</a:t>
            </a:r>
          </a:p>
          <a:p>
            <a:endParaRPr lang="en-US" sz="4000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76324"/>
            <a:ext cx="7772400" cy="14700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30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10408"/>
            <a:ext cx="6400800" cy="287131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sz="4800" b="1" dirty="0" err="1">
                <a:solidFill>
                  <a:srgbClr val="008000"/>
                </a:solidFill>
              </a:rPr>
              <a:t>rossz</a:t>
            </a:r>
            <a:r>
              <a:rPr lang="cs-CZ" sz="4800" b="1" dirty="0">
                <a:solidFill>
                  <a:srgbClr val="008000"/>
                </a:solidFill>
              </a:rPr>
              <a:t> a </a:t>
            </a:r>
            <a:r>
              <a:rPr lang="cs-CZ" sz="4800" b="1" dirty="0" err="1">
                <a:solidFill>
                  <a:srgbClr val="008000"/>
                </a:solidFill>
              </a:rPr>
              <a:t>kézügyessége</a:t>
            </a:r>
            <a:r>
              <a:rPr lang="cs-CZ" sz="4800" b="1" dirty="0">
                <a:solidFill>
                  <a:srgbClr val="008000"/>
                </a:solidFill>
              </a:rPr>
              <a:t>, </a:t>
            </a:r>
            <a:r>
              <a:rPr lang="cs-CZ" sz="4800" b="1" dirty="0" err="1">
                <a:solidFill>
                  <a:srgbClr val="008000"/>
                </a:solidFill>
              </a:rPr>
              <a:t>nem</a:t>
            </a:r>
            <a:r>
              <a:rPr lang="cs-CZ" sz="4800" b="1" dirty="0">
                <a:solidFill>
                  <a:srgbClr val="008000"/>
                </a:solidFill>
              </a:rPr>
              <a:t> </a:t>
            </a:r>
            <a:r>
              <a:rPr lang="cs-CZ" sz="4800" b="1" dirty="0" err="1">
                <a:solidFill>
                  <a:srgbClr val="008000"/>
                </a:solidFill>
              </a:rPr>
              <a:t>szeret</a:t>
            </a:r>
            <a:r>
              <a:rPr lang="cs-CZ" sz="4800" b="1" dirty="0">
                <a:solidFill>
                  <a:srgbClr val="008000"/>
                </a:solidFill>
              </a:rPr>
              <a:t> </a:t>
            </a:r>
            <a:r>
              <a:rPr lang="cs-CZ" sz="4800" b="1" dirty="0" err="1">
                <a:solidFill>
                  <a:srgbClr val="008000"/>
                </a:solidFill>
              </a:rPr>
              <a:t>rajzolni</a:t>
            </a:r>
            <a:r>
              <a:rPr lang="cs-CZ" sz="4800" b="1" dirty="0">
                <a:solidFill>
                  <a:srgbClr val="008000"/>
                </a:solidFill>
              </a:rPr>
              <a:t>, </a:t>
            </a:r>
            <a:r>
              <a:rPr lang="cs-CZ" sz="4800" b="1" dirty="0" err="1">
                <a:solidFill>
                  <a:srgbClr val="008000"/>
                </a:solidFill>
              </a:rPr>
              <a:t>ügyetlen</a:t>
            </a:r>
            <a:r>
              <a:rPr lang="cs-CZ" sz="4800" b="1" dirty="0">
                <a:solidFill>
                  <a:srgbClr val="008000"/>
                </a:solidFill>
              </a:rPr>
              <a:t> </a:t>
            </a:r>
            <a:r>
              <a:rPr lang="cs-CZ" sz="4800" b="1" dirty="0" err="1">
                <a:solidFill>
                  <a:srgbClr val="008000"/>
                </a:solidFill>
              </a:rPr>
              <a:t>az</a:t>
            </a:r>
            <a:r>
              <a:rPr lang="cs-CZ" sz="4800" b="1" dirty="0">
                <a:solidFill>
                  <a:srgbClr val="008000"/>
                </a:solidFill>
              </a:rPr>
              <a:t> </a:t>
            </a:r>
            <a:r>
              <a:rPr lang="cs-CZ" sz="4800" b="1" dirty="0" err="1">
                <a:solidFill>
                  <a:srgbClr val="008000"/>
                </a:solidFill>
              </a:rPr>
              <a:t>ollóhasználatban</a:t>
            </a:r>
            <a:r>
              <a:rPr lang="cs-CZ" sz="4800" b="1" dirty="0">
                <a:solidFill>
                  <a:srgbClr val="008000"/>
                </a:solidFill>
              </a:rPr>
              <a:t>, </a:t>
            </a:r>
            <a:r>
              <a:rPr lang="cs-CZ" sz="4800" b="1" dirty="0" err="1">
                <a:solidFill>
                  <a:srgbClr val="008000"/>
                </a:solidFill>
              </a:rPr>
              <a:t>rajzos</a:t>
            </a:r>
            <a:r>
              <a:rPr lang="cs-CZ" sz="4800" b="1" dirty="0">
                <a:solidFill>
                  <a:srgbClr val="008000"/>
                </a:solidFill>
              </a:rPr>
              <a:t> </a:t>
            </a:r>
            <a:r>
              <a:rPr lang="cs-CZ" sz="4800" b="1" dirty="0" err="1">
                <a:solidFill>
                  <a:srgbClr val="008000"/>
                </a:solidFill>
              </a:rPr>
              <a:t>feladatok</a:t>
            </a:r>
            <a:r>
              <a:rPr lang="cs-CZ" sz="4800" b="1" dirty="0">
                <a:solidFill>
                  <a:srgbClr val="008000"/>
                </a:solidFill>
              </a:rPr>
              <a:t> </a:t>
            </a:r>
            <a:r>
              <a:rPr lang="cs-CZ" sz="4800" b="1" dirty="0" err="1">
                <a:solidFill>
                  <a:srgbClr val="008000"/>
                </a:solidFill>
              </a:rPr>
              <a:t>közben</a:t>
            </a:r>
            <a:r>
              <a:rPr lang="cs-CZ" sz="4800" b="1" dirty="0">
                <a:solidFill>
                  <a:srgbClr val="008000"/>
                </a:solidFill>
              </a:rPr>
              <a:t> </a:t>
            </a:r>
            <a:r>
              <a:rPr lang="cs-CZ" sz="4800" b="1" dirty="0" err="1">
                <a:solidFill>
                  <a:srgbClr val="008000"/>
                </a:solidFill>
              </a:rPr>
              <a:t>kidugja</a:t>
            </a:r>
            <a:r>
              <a:rPr lang="cs-CZ" sz="4800" b="1" dirty="0">
                <a:solidFill>
                  <a:srgbClr val="008000"/>
                </a:solidFill>
              </a:rPr>
              <a:t> a </a:t>
            </a:r>
            <a:r>
              <a:rPr lang="cs-CZ" sz="4800" b="1" dirty="0" err="1">
                <a:solidFill>
                  <a:srgbClr val="008000"/>
                </a:solidFill>
              </a:rPr>
              <a:t>nyelvét</a:t>
            </a:r>
            <a:endParaRPr lang="cs-CZ" sz="4800" b="1" dirty="0">
              <a:solidFill>
                <a:srgbClr val="008000"/>
              </a:solidFill>
            </a:endParaRPr>
          </a:p>
          <a:p>
            <a:endParaRPr lang="en-US" sz="4000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60399"/>
            <a:ext cx="7772400" cy="14700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30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8000"/>
                </a:solidFill>
              </a:rPr>
              <a:t>…</a:t>
            </a:r>
            <a:r>
              <a:rPr lang="en-US" i="1" dirty="0" err="1" smtClean="0">
                <a:solidFill>
                  <a:srgbClr val="008000"/>
                </a:solidFill>
              </a:rPr>
              <a:t>és</a:t>
            </a:r>
            <a:r>
              <a:rPr lang="en-US" i="1" dirty="0" smtClean="0">
                <a:solidFill>
                  <a:srgbClr val="008000"/>
                </a:solidFill>
              </a:rPr>
              <a:t> van </a:t>
            </a:r>
            <a:r>
              <a:rPr lang="en-US" i="1" dirty="0" err="1" smtClean="0">
                <a:solidFill>
                  <a:srgbClr val="008000"/>
                </a:solidFill>
              </a:rPr>
              <a:t>megoldás</a:t>
            </a:r>
            <a:r>
              <a:rPr lang="en-US" i="1" dirty="0" smtClean="0">
                <a:solidFill>
                  <a:srgbClr val="008000"/>
                </a:solidFill>
              </a:rPr>
              <a:t>!</a:t>
            </a:r>
            <a:endParaRPr lang="en-US" i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20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008000"/>
                </a:solidFill>
              </a:rPr>
              <a:t>“A </a:t>
            </a:r>
            <a:r>
              <a:rPr lang="en-US" sz="4400" b="1" dirty="0" err="1" smtClean="0">
                <a:solidFill>
                  <a:srgbClr val="008000"/>
                </a:solidFill>
              </a:rPr>
              <a:t>mozgás</a:t>
            </a:r>
            <a:r>
              <a:rPr lang="en-US" sz="4400" b="1" dirty="0" smtClean="0">
                <a:solidFill>
                  <a:srgbClr val="008000"/>
                </a:solidFill>
              </a:rPr>
              <a:t> </a:t>
            </a:r>
            <a:r>
              <a:rPr lang="en-US" sz="4400" b="1" dirty="0" err="1" smtClean="0">
                <a:solidFill>
                  <a:srgbClr val="008000"/>
                </a:solidFill>
              </a:rPr>
              <a:t>sok</a:t>
            </a:r>
            <a:r>
              <a:rPr lang="en-US" sz="4400" b="1" dirty="0" smtClean="0">
                <a:solidFill>
                  <a:srgbClr val="008000"/>
                </a:solidFill>
              </a:rPr>
              <a:t> </a:t>
            </a:r>
            <a:r>
              <a:rPr lang="en-US" sz="4400" b="1" dirty="0" err="1" smtClean="0">
                <a:solidFill>
                  <a:srgbClr val="008000"/>
                </a:solidFill>
              </a:rPr>
              <a:t>mindenre</a:t>
            </a:r>
            <a:r>
              <a:rPr lang="en-US" sz="4400" b="1" dirty="0" smtClean="0">
                <a:solidFill>
                  <a:srgbClr val="008000"/>
                </a:solidFill>
              </a:rPr>
              <a:t> </a:t>
            </a:r>
            <a:r>
              <a:rPr lang="en-US" sz="4400" b="1" dirty="0" err="1" smtClean="0">
                <a:solidFill>
                  <a:srgbClr val="008000"/>
                </a:solidFill>
              </a:rPr>
              <a:t>orvosság</a:t>
            </a:r>
            <a:r>
              <a:rPr lang="en-US" sz="4400" b="1" dirty="0" smtClean="0">
                <a:solidFill>
                  <a:srgbClr val="008000"/>
                </a:solidFill>
              </a:rPr>
              <a:t>, de </a:t>
            </a:r>
            <a:r>
              <a:rPr lang="en-US" sz="4400" b="1" dirty="0" err="1" smtClean="0">
                <a:solidFill>
                  <a:srgbClr val="008000"/>
                </a:solidFill>
              </a:rPr>
              <a:t>nincs</a:t>
            </a:r>
            <a:r>
              <a:rPr lang="en-US" sz="4400" b="1" dirty="0" smtClean="0">
                <a:solidFill>
                  <a:srgbClr val="008000"/>
                </a:solidFill>
              </a:rPr>
              <a:t> </a:t>
            </a:r>
            <a:r>
              <a:rPr lang="en-US" sz="4400" b="1" dirty="0" err="1" smtClean="0">
                <a:solidFill>
                  <a:srgbClr val="008000"/>
                </a:solidFill>
              </a:rPr>
              <a:t>olyan</a:t>
            </a:r>
            <a:r>
              <a:rPr lang="en-US" sz="4400" b="1" dirty="0" smtClean="0">
                <a:solidFill>
                  <a:srgbClr val="008000"/>
                </a:solidFill>
              </a:rPr>
              <a:t> </a:t>
            </a:r>
            <a:r>
              <a:rPr lang="en-US" sz="4400" b="1" dirty="0" err="1" smtClean="0">
                <a:solidFill>
                  <a:srgbClr val="008000"/>
                </a:solidFill>
              </a:rPr>
              <a:t>gyógyszer</a:t>
            </a:r>
            <a:r>
              <a:rPr lang="en-US" sz="4400" b="1" dirty="0" smtClean="0">
                <a:solidFill>
                  <a:srgbClr val="008000"/>
                </a:solidFill>
              </a:rPr>
              <a:t>, </a:t>
            </a:r>
            <a:r>
              <a:rPr lang="en-US" sz="4400" b="1" dirty="0" err="1" smtClean="0">
                <a:solidFill>
                  <a:srgbClr val="008000"/>
                </a:solidFill>
              </a:rPr>
              <a:t>amely</a:t>
            </a:r>
            <a:r>
              <a:rPr lang="en-US" sz="4400" b="1" dirty="0" smtClean="0">
                <a:solidFill>
                  <a:srgbClr val="008000"/>
                </a:solidFill>
              </a:rPr>
              <a:t> a </a:t>
            </a:r>
            <a:r>
              <a:rPr lang="en-US" sz="4400" b="1" dirty="0" err="1" smtClean="0">
                <a:solidFill>
                  <a:srgbClr val="008000"/>
                </a:solidFill>
              </a:rPr>
              <a:t>mozgást</a:t>
            </a:r>
            <a:r>
              <a:rPr lang="en-US" sz="4400" b="1" dirty="0" smtClean="0">
                <a:solidFill>
                  <a:srgbClr val="008000"/>
                </a:solidFill>
              </a:rPr>
              <a:t> </a:t>
            </a:r>
            <a:r>
              <a:rPr lang="en-US" sz="4400" b="1" dirty="0" err="1" smtClean="0">
                <a:solidFill>
                  <a:srgbClr val="008000"/>
                </a:solidFill>
              </a:rPr>
              <a:t>helyettesítené</a:t>
            </a:r>
            <a:r>
              <a:rPr lang="en-US" sz="4400" b="1" dirty="0" smtClean="0">
                <a:solidFill>
                  <a:srgbClr val="008000"/>
                </a:solidFill>
              </a:rPr>
              <a:t>”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																					(</a:t>
            </a:r>
            <a:r>
              <a:rPr lang="en-US" sz="2000" dirty="0" err="1" smtClean="0">
                <a:solidFill>
                  <a:srgbClr val="008000"/>
                </a:solidFill>
              </a:rPr>
              <a:t>görög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</a:rPr>
              <a:t>mondás</a:t>
            </a:r>
            <a:r>
              <a:rPr lang="en-US" sz="2000" dirty="0" smtClean="0">
                <a:solidFill>
                  <a:srgbClr val="008000"/>
                </a:solidFill>
              </a:rPr>
              <a:t>)</a:t>
            </a:r>
            <a:endParaRPr lang="en-US" sz="2000" dirty="0">
              <a:solidFill>
                <a:srgbClr val="008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20" y="4462463"/>
            <a:ext cx="3374834" cy="227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063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12680"/>
            <a:ext cx="6400800" cy="2248394"/>
          </a:xfrm>
        </p:spPr>
        <p:txBody>
          <a:bodyPr>
            <a:normAutofit/>
          </a:bodyPr>
          <a:lstStyle/>
          <a:p>
            <a:pPr lvl="0"/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biciklizni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nem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, vagy </a:t>
            </a:r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nehezen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tanult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meg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,</a:t>
            </a:r>
          </a:p>
          <a:p>
            <a:endParaRPr lang="en-US" sz="4400" b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102391"/>
            <a:ext cx="7772400" cy="14700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22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65740"/>
            <a:ext cx="6400800" cy="2463530"/>
          </a:xfrm>
        </p:spPr>
        <p:txBody>
          <a:bodyPr>
            <a:noAutofit/>
          </a:bodyPr>
          <a:lstStyle/>
          <a:p>
            <a:pPr lvl="0"/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rossz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az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egyensúlyérzéke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,</a:t>
            </a:r>
          </a:p>
          <a:p>
            <a:pPr lvl="0"/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bizonytalanul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közlekedik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 a </a:t>
            </a:r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lépcsőn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,</a:t>
            </a:r>
          </a:p>
          <a:p>
            <a:endParaRPr lang="en-US" sz="4000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947524"/>
            <a:ext cx="7772400" cy="2663638"/>
          </a:xfrm>
        </p:spPr>
        <p:txBody>
          <a:bodyPr/>
          <a:lstStyle/>
          <a:p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91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6349"/>
            <a:ext cx="6400800" cy="1752600"/>
          </a:xfrm>
        </p:spPr>
        <p:txBody>
          <a:bodyPr/>
          <a:lstStyle/>
          <a:p>
            <a:pPr lvl="0"/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képes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cs-CZ" sz="4400" b="1" dirty="0" smtClean="0">
                <a:solidFill>
                  <a:srgbClr val="008000"/>
                </a:solidFill>
                <a:latin typeface="+mj-lt"/>
              </a:rPr>
              <a:t>a </a:t>
            </a:r>
            <a:r>
              <a:rPr lang="cs-CZ" sz="4400" b="1" dirty="0" err="1" smtClean="0">
                <a:solidFill>
                  <a:srgbClr val="008000"/>
                </a:solidFill>
                <a:latin typeface="+mj-lt"/>
              </a:rPr>
              <a:t>saját</a:t>
            </a:r>
            <a:r>
              <a:rPr lang="cs-CZ" sz="4400" b="1" dirty="0" smtClean="0">
                <a:solidFill>
                  <a:srgbClr val="008000"/>
                </a:solidFill>
                <a:latin typeface="+mj-lt"/>
              </a:rPr>
              <a:t> </a:t>
            </a:r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lábában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megbotlani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,</a:t>
            </a:r>
          </a:p>
          <a:p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32892"/>
            <a:ext cx="7772400" cy="14700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91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46644"/>
            <a:ext cx="6400800" cy="3052305"/>
          </a:xfrm>
        </p:spPr>
        <p:txBody>
          <a:bodyPr>
            <a:normAutofit/>
          </a:bodyPr>
          <a:lstStyle/>
          <a:p>
            <a:pPr lvl="0"/>
            <a:endParaRPr lang="cs-CZ" sz="4000" dirty="0" smtClean="0">
              <a:solidFill>
                <a:srgbClr val="008000"/>
              </a:solidFill>
              <a:latin typeface="+mj-lt"/>
            </a:endParaRPr>
          </a:p>
          <a:p>
            <a:pPr lvl="0"/>
            <a:r>
              <a:rPr lang="cs-CZ" sz="4400" b="1" dirty="0" err="1" smtClean="0">
                <a:solidFill>
                  <a:srgbClr val="008000"/>
                </a:solidFill>
                <a:latin typeface="+mj-lt"/>
              </a:rPr>
              <a:t>túlzott</a:t>
            </a:r>
            <a:r>
              <a:rPr lang="cs-CZ" sz="4400" b="1" dirty="0" smtClean="0">
                <a:solidFill>
                  <a:srgbClr val="008000"/>
                </a:solidFill>
                <a:latin typeface="+mj-lt"/>
              </a:rPr>
              <a:t> 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a </a:t>
            </a:r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veszélyérzete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, </a:t>
            </a:r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nagyfokú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 a </a:t>
            </a:r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félelme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 a </a:t>
            </a:r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mozgásos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cs-CZ" sz="4400" b="1" dirty="0" err="1">
                <a:solidFill>
                  <a:srgbClr val="008000"/>
                </a:solidFill>
                <a:latin typeface="+mj-lt"/>
              </a:rPr>
              <a:t>játékoktól</a:t>
            </a:r>
            <a:r>
              <a:rPr lang="cs-CZ" sz="4400" b="1" dirty="0">
                <a:solidFill>
                  <a:srgbClr val="008000"/>
                </a:solidFill>
                <a:latin typeface="+mj-lt"/>
              </a:rPr>
              <a:t>,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02321" y="3749898"/>
            <a:ext cx="7772400" cy="14700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91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6349"/>
            <a:ext cx="6400800" cy="1752600"/>
          </a:xfrm>
        </p:spPr>
        <p:txBody>
          <a:bodyPr>
            <a:normAutofit/>
          </a:bodyPr>
          <a:lstStyle/>
          <a:p>
            <a:pPr lvl="0"/>
            <a:r>
              <a:rPr lang="cs-CZ" sz="4400" b="1" dirty="0">
                <a:solidFill>
                  <a:srgbClr val="008000"/>
                </a:solidFill>
              </a:rPr>
              <a:t>a </a:t>
            </a:r>
            <a:r>
              <a:rPr lang="cs-CZ" sz="4400" b="1" dirty="0" err="1">
                <a:solidFill>
                  <a:srgbClr val="008000"/>
                </a:solidFill>
              </a:rPr>
              <a:t>veszélyérzete</a:t>
            </a:r>
            <a:r>
              <a:rPr lang="cs-CZ" sz="4400" b="1" dirty="0">
                <a:solidFill>
                  <a:srgbClr val="008000"/>
                </a:solidFill>
              </a:rPr>
              <a:t> </a:t>
            </a:r>
            <a:r>
              <a:rPr lang="cs-CZ" sz="4400" b="1" dirty="0" err="1">
                <a:solidFill>
                  <a:srgbClr val="008000"/>
                </a:solidFill>
              </a:rPr>
              <a:t>hiányzik</a:t>
            </a:r>
            <a:r>
              <a:rPr lang="cs-CZ" sz="4400" b="1" dirty="0">
                <a:solidFill>
                  <a:srgbClr val="008000"/>
                </a:solidFill>
              </a:rPr>
              <a:t>, </a:t>
            </a:r>
            <a:r>
              <a:rPr lang="cs-CZ" sz="4400" b="1" dirty="0" err="1">
                <a:solidFill>
                  <a:srgbClr val="008000"/>
                </a:solidFill>
              </a:rPr>
              <a:t>gyakran</a:t>
            </a:r>
            <a:r>
              <a:rPr lang="cs-CZ" sz="4400" b="1" dirty="0">
                <a:solidFill>
                  <a:srgbClr val="008000"/>
                </a:solidFill>
              </a:rPr>
              <a:t> </a:t>
            </a:r>
            <a:r>
              <a:rPr lang="cs-CZ" sz="4400" b="1" dirty="0" err="1">
                <a:solidFill>
                  <a:srgbClr val="008000"/>
                </a:solidFill>
              </a:rPr>
              <a:t>balesetezik</a:t>
            </a:r>
            <a:r>
              <a:rPr lang="cs-CZ" sz="4400" b="1" dirty="0">
                <a:solidFill>
                  <a:srgbClr val="008000"/>
                </a:solidFill>
              </a:rPr>
              <a:t>,</a:t>
            </a:r>
          </a:p>
          <a:p>
            <a:endParaRPr lang="en-US" sz="4400" b="1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74638"/>
            <a:ext cx="7772400" cy="14700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91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6348"/>
            <a:ext cx="6400800" cy="2218861"/>
          </a:xfrm>
        </p:spPr>
        <p:txBody>
          <a:bodyPr>
            <a:normAutofit/>
          </a:bodyPr>
          <a:lstStyle/>
          <a:p>
            <a:pPr lvl="0"/>
            <a:r>
              <a:rPr lang="cs-CZ" sz="4400" b="1" dirty="0" err="1">
                <a:solidFill>
                  <a:srgbClr val="008000"/>
                </a:solidFill>
              </a:rPr>
              <a:t>nem</a:t>
            </a:r>
            <a:r>
              <a:rPr lang="cs-CZ" sz="4400" b="1" dirty="0">
                <a:solidFill>
                  <a:srgbClr val="008000"/>
                </a:solidFill>
              </a:rPr>
              <a:t> </a:t>
            </a:r>
            <a:r>
              <a:rPr lang="cs-CZ" sz="4400" b="1" dirty="0" err="1">
                <a:solidFill>
                  <a:srgbClr val="008000"/>
                </a:solidFill>
              </a:rPr>
              <a:t>tudja</a:t>
            </a:r>
            <a:r>
              <a:rPr lang="cs-CZ" sz="4400" b="1" dirty="0">
                <a:solidFill>
                  <a:srgbClr val="008000"/>
                </a:solidFill>
              </a:rPr>
              <a:t> a </a:t>
            </a:r>
            <a:r>
              <a:rPr lang="cs-CZ" sz="4400" b="1" dirty="0" err="1">
                <a:solidFill>
                  <a:srgbClr val="008000"/>
                </a:solidFill>
              </a:rPr>
              <a:t>labdát</a:t>
            </a:r>
            <a:r>
              <a:rPr lang="cs-CZ" sz="4400" b="1" dirty="0">
                <a:solidFill>
                  <a:srgbClr val="008000"/>
                </a:solidFill>
              </a:rPr>
              <a:t> </a:t>
            </a:r>
            <a:r>
              <a:rPr lang="cs-CZ" sz="4400" b="1" dirty="0" err="1">
                <a:solidFill>
                  <a:srgbClr val="008000"/>
                </a:solidFill>
              </a:rPr>
              <a:t>elkapni</a:t>
            </a:r>
            <a:r>
              <a:rPr lang="cs-CZ" sz="4400" b="1" dirty="0">
                <a:solidFill>
                  <a:srgbClr val="008000"/>
                </a:solidFill>
              </a:rPr>
              <a:t>, </a:t>
            </a:r>
            <a:r>
              <a:rPr lang="cs-CZ" sz="4400" b="1" dirty="0" err="1">
                <a:solidFill>
                  <a:srgbClr val="008000"/>
                </a:solidFill>
              </a:rPr>
              <a:t>pattintani</a:t>
            </a:r>
            <a:r>
              <a:rPr lang="cs-CZ" sz="4400" b="1" dirty="0">
                <a:solidFill>
                  <a:srgbClr val="008000"/>
                </a:solidFill>
              </a:rPr>
              <a:t>, </a:t>
            </a:r>
            <a:r>
              <a:rPr lang="cs-CZ" sz="4400" b="1" dirty="0" err="1">
                <a:solidFill>
                  <a:srgbClr val="008000"/>
                </a:solidFill>
              </a:rPr>
              <a:t>kerüli</a:t>
            </a:r>
            <a:r>
              <a:rPr lang="cs-CZ" sz="4400" b="1" dirty="0">
                <a:solidFill>
                  <a:srgbClr val="008000"/>
                </a:solidFill>
              </a:rPr>
              <a:t> a </a:t>
            </a:r>
            <a:r>
              <a:rPr lang="cs-CZ" sz="4400" b="1" dirty="0" err="1">
                <a:solidFill>
                  <a:srgbClr val="008000"/>
                </a:solidFill>
              </a:rPr>
              <a:t>labdajátékokat</a:t>
            </a:r>
            <a:r>
              <a:rPr lang="cs-CZ" sz="4400" b="1" dirty="0">
                <a:solidFill>
                  <a:srgbClr val="008000"/>
                </a:solidFill>
              </a:rPr>
              <a:t>,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79017" y="1221657"/>
            <a:ext cx="7772400" cy="14700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73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6349"/>
            <a:ext cx="6400800" cy="2405276"/>
          </a:xfrm>
        </p:spPr>
        <p:txBody>
          <a:bodyPr>
            <a:normAutofit/>
          </a:bodyPr>
          <a:lstStyle/>
          <a:p>
            <a:r>
              <a:rPr lang="cs-CZ" sz="4400" b="1" dirty="0" err="1">
                <a:solidFill>
                  <a:srgbClr val="008000"/>
                </a:solidFill>
              </a:rPr>
              <a:t>nehézséget</a:t>
            </a:r>
            <a:r>
              <a:rPr lang="cs-CZ" sz="4400" b="1" dirty="0">
                <a:solidFill>
                  <a:srgbClr val="008000"/>
                </a:solidFill>
              </a:rPr>
              <a:t> </a:t>
            </a:r>
            <a:r>
              <a:rPr lang="cs-CZ" sz="4400" b="1" dirty="0" err="1">
                <a:solidFill>
                  <a:srgbClr val="008000"/>
                </a:solidFill>
              </a:rPr>
              <a:t>jelent</a:t>
            </a:r>
            <a:r>
              <a:rPr lang="cs-CZ" sz="4400" b="1" dirty="0">
                <a:solidFill>
                  <a:srgbClr val="008000"/>
                </a:solidFill>
              </a:rPr>
              <a:t> a kabát </a:t>
            </a:r>
            <a:r>
              <a:rPr lang="cs-CZ" sz="4400" b="1" dirty="0" err="1">
                <a:solidFill>
                  <a:srgbClr val="008000"/>
                </a:solidFill>
              </a:rPr>
              <a:t>begombolása</a:t>
            </a:r>
            <a:r>
              <a:rPr lang="cs-CZ" sz="4400" b="1" dirty="0">
                <a:solidFill>
                  <a:srgbClr val="008000"/>
                </a:solidFill>
              </a:rPr>
              <a:t>, a </a:t>
            </a:r>
            <a:r>
              <a:rPr lang="cs-CZ" sz="4400" b="1" dirty="0" err="1">
                <a:solidFill>
                  <a:srgbClr val="008000"/>
                </a:solidFill>
              </a:rPr>
              <a:t>zokni</a:t>
            </a:r>
            <a:r>
              <a:rPr lang="cs-CZ" sz="4400" b="1" dirty="0">
                <a:solidFill>
                  <a:srgbClr val="008000"/>
                </a:solidFill>
              </a:rPr>
              <a:t> </a:t>
            </a:r>
            <a:r>
              <a:rPr lang="cs-CZ" sz="4400" b="1" dirty="0" err="1">
                <a:solidFill>
                  <a:srgbClr val="008000"/>
                </a:solidFill>
              </a:rPr>
              <a:t>felvétele</a:t>
            </a:r>
            <a:r>
              <a:rPr lang="cs-CZ" sz="4400" b="1" dirty="0">
                <a:solidFill>
                  <a:srgbClr val="008000"/>
                </a:solidFill>
              </a:rPr>
              <a:t>, a </a:t>
            </a:r>
            <a:r>
              <a:rPr lang="cs-CZ" sz="4400" b="1" dirty="0" err="1">
                <a:solidFill>
                  <a:srgbClr val="008000"/>
                </a:solidFill>
              </a:rPr>
              <a:t>cipő</a:t>
            </a:r>
            <a:r>
              <a:rPr lang="cs-CZ" sz="4400" b="1" dirty="0">
                <a:solidFill>
                  <a:srgbClr val="008000"/>
                </a:solidFill>
              </a:rPr>
              <a:t> </a:t>
            </a:r>
            <a:r>
              <a:rPr lang="cs-CZ" sz="4400" b="1" dirty="0" err="1">
                <a:solidFill>
                  <a:srgbClr val="008000"/>
                </a:solidFill>
              </a:rPr>
              <a:t>bekötése</a:t>
            </a:r>
            <a:r>
              <a:rPr lang="cs-CZ" sz="4400" b="1" dirty="0">
                <a:solidFill>
                  <a:srgbClr val="008000"/>
                </a:solidFill>
              </a:rPr>
              <a:t>,</a:t>
            </a:r>
          </a:p>
          <a:p>
            <a:pPr lvl="0"/>
            <a:endParaRPr lang="cs-CZ" sz="4400" b="1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92583" y="1076324"/>
            <a:ext cx="7772400" cy="14700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73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6349"/>
            <a:ext cx="6400800" cy="2754802"/>
          </a:xfrm>
        </p:spPr>
        <p:txBody>
          <a:bodyPr>
            <a:normAutofit/>
          </a:bodyPr>
          <a:lstStyle/>
          <a:p>
            <a:pPr lvl="0"/>
            <a:r>
              <a:rPr lang="cs-CZ" sz="4400" b="1" dirty="0">
                <a:solidFill>
                  <a:srgbClr val="008000"/>
                </a:solidFill>
              </a:rPr>
              <a:t>a </a:t>
            </a:r>
            <a:r>
              <a:rPr lang="cs-CZ" sz="4400" b="1" dirty="0" err="1">
                <a:solidFill>
                  <a:srgbClr val="008000"/>
                </a:solidFill>
              </a:rPr>
              <a:t>cipőt</a:t>
            </a:r>
            <a:r>
              <a:rPr lang="cs-CZ" sz="4400" b="1" dirty="0">
                <a:solidFill>
                  <a:srgbClr val="008000"/>
                </a:solidFill>
              </a:rPr>
              <a:t> </a:t>
            </a:r>
            <a:r>
              <a:rPr lang="cs-CZ" sz="4400" b="1" dirty="0" err="1">
                <a:solidFill>
                  <a:srgbClr val="008000"/>
                </a:solidFill>
              </a:rPr>
              <a:t>kacsalábon</a:t>
            </a:r>
            <a:r>
              <a:rPr lang="cs-CZ" sz="4400" b="1" dirty="0">
                <a:solidFill>
                  <a:srgbClr val="008000"/>
                </a:solidFill>
              </a:rPr>
              <a:t> </a:t>
            </a:r>
            <a:r>
              <a:rPr lang="cs-CZ" sz="4400" b="1" dirty="0" err="1">
                <a:solidFill>
                  <a:srgbClr val="008000"/>
                </a:solidFill>
              </a:rPr>
              <a:t>húzza</a:t>
            </a:r>
            <a:r>
              <a:rPr lang="cs-CZ" sz="4400" b="1" dirty="0">
                <a:solidFill>
                  <a:srgbClr val="008000"/>
                </a:solidFill>
              </a:rPr>
              <a:t>, a </a:t>
            </a:r>
            <a:r>
              <a:rPr lang="cs-CZ" sz="4400" b="1" dirty="0" err="1">
                <a:solidFill>
                  <a:srgbClr val="008000"/>
                </a:solidFill>
              </a:rPr>
              <a:t>nadrágot</a:t>
            </a:r>
            <a:r>
              <a:rPr lang="cs-CZ" sz="4400" b="1" dirty="0">
                <a:solidFill>
                  <a:srgbClr val="008000"/>
                </a:solidFill>
              </a:rPr>
              <a:t>, </a:t>
            </a:r>
            <a:r>
              <a:rPr lang="cs-CZ" sz="4400" b="1" dirty="0" err="1">
                <a:solidFill>
                  <a:srgbClr val="008000"/>
                </a:solidFill>
              </a:rPr>
              <a:t>pulóvert</a:t>
            </a:r>
            <a:r>
              <a:rPr lang="cs-CZ" sz="4400" b="1" dirty="0">
                <a:solidFill>
                  <a:srgbClr val="008000"/>
                </a:solidFill>
              </a:rPr>
              <a:t> </a:t>
            </a:r>
            <a:r>
              <a:rPr lang="cs-CZ" sz="4400" b="1" dirty="0" err="1">
                <a:solidFill>
                  <a:srgbClr val="008000"/>
                </a:solidFill>
              </a:rPr>
              <a:t>fordítva</a:t>
            </a:r>
            <a:r>
              <a:rPr lang="cs-CZ" sz="4400" b="1" dirty="0">
                <a:solidFill>
                  <a:srgbClr val="008000"/>
                </a:solidFill>
              </a:rPr>
              <a:t> </a:t>
            </a:r>
            <a:r>
              <a:rPr lang="cs-CZ" sz="4400" b="1" dirty="0" err="1">
                <a:solidFill>
                  <a:srgbClr val="008000"/>
                </a:solidFill>
              </a:rPr>
              <a:t>veszi</a:t>
            </a:r>
            <a:r>
              <a:rPr lang="cs-CZ" sz="4400" b="1" dirty="0">
                <a:solidFill>
                  <a:srgbClr val="008000"/>
                </a:solidFill>
              </a:rPr>
              <a:t> </a:t>
            </a:r>
            <a:r>
              <a:rPr lang="cs-CZ" sz="4400" b="1" dirty="0" err="1">
                <a:solidFill>
                  <a:srgbClr val="008000"/>
                </a:solidFill>
              </a:rPr>
              <a:t>fel</a:t>
            </a:r>
            <a:r>
              <a:rPr lang="cs-CZ" sz="4400" b="1" dirty="0" smtClean="0">
                <a:solidFill>
                  <a:srgbClr val="008000"/>
                </a:solidFill>
              </a:rPr>
              <a:t>,</a:t>
            </a:r>
          </a:p>
          <a:p>
            <a:pPr lvl="0"/>
            <a:r>
              <a:rPr lang="cs-CZ" sz="2400" b="1" dirty="0" smtClean="0">
                <a:solidFill>
                  <a:srgbClr val="008000"/>
                </a:solidFill>
              </a:rPr>
              <a:t>                                           </a:t>
            </a:r>
            <a:endParaRPr lang="cs-CZ" sz="2400" b="1" dirty="0">
              <a:solidFill>
                <a:srgbClr val="008000"/>
              </a:solidFill>
            </a:endParaRPr>
          </a:p>
          <a:p>
            <a:endParaRPr lang="en-US" sz="4000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76988"/>
            <a:ext cx="7772400" cy="14700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73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50</TotalTime>
  <Words>132</Words>
  <Application>Microsoft Macintosh PowerPoint</Application>
  <PresentationFormat>On-screen Show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Megnehezítheti gyermekeink iskolakezdését, ha: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…és van megoldás!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Megnehezítheti gyermekeink iskolakezdését, ha:</dc:title>
  <dc:creator>Zsuzsi</dc:creator>
  <cp:lastModifiedBy>Zsuzsi</cp:lastModifiedBy>
  <cp:revision>19</cp:revision>
  <dcterms:created xsi:type="dcterms:W3CDTF">2020-03-19T20:47:16Z</dcterms:created>
  <dcterms:modified xsi:type="dcterms:W3CDTF">2020-03-20T21:01:08Z</dcterms:modified>
</cp:coreProperties>
</file>